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260" r:id="rId4"/>
    <p:sldId id="283" r:id="rId5"/>
    <p:sldId id="311" r:id="rId6"/>
    <p:sldId id="258" r:id="rId7"/>
    <p:sldId id="259" r:id="rId8"/>
    <p:sldId id="288" r:id="rId9"/>
    <p:sldId id="304" r:id="rId10"/>
    <p:sldId id="276" r:id="rId11"/>
    <p:sldId id="310" r:id="rId12"/>
    <p:sldId id="298" r:id="rId13"/>
    <p:sldId id="285" r:id="rId14"/>
    <p:sldId id="290" r:id="rId15"/>
    <p:sldId id="269" r:id="rId16"/>
    <p:sldId id="299" r:id="rId17"/>
    <p:sldId id="278" r:id="rId18"/>
    <p:sldId id="292" r:id="rId19"/>
    <p:sldId id="282" r:id="rId20"/>
    <p:sldId id="266" r:id="rId21"/>
    <p:sldId id="264" r:id="rId22"/>
    <p:sldId id="265" r:id="rId23"/>
    <p:sldId id="291" r:id="rId24"/>
    <p:sldId id="267" r:id="rId25"/>
    <p:sldId id="297" r:id="rId26"/>
    <p:sldId id="279" r:id="rId27"/>
    <p:sldId id="306" r:id="rId28"/>
    <p:sldId id="308" r:id="rId29"/>
    <p:sldId id="300" r:id="rId30"/>
    <p:sldId id="287"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olaj Bekasiak" initials="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76" autoAdjust="0"/>
    <p:restoredTop sz="91701" autoAdjust="0"/>
  </p:normalViewPr>
  <p:slideViewPr>
    <p:cSldViewPr snapToGrid="0" snapToObjects="1">
      <p:cViewPr varScale="1">
        <p:scale>
          <a:sx n="80" d="100"/>
          <a:sy n="80" d="100"/>
        </p:scale>
        <p:origin x="173" y="62"/>
      </p:cViewPr>
      <p:guideLst>
        <p:guide orient="horz" pos="2160"/>
        <p:guide pos="3840"/>
      </p:guideLst>
    </p:cSldViewPr>
  </p:slideViewPr>
  <p:outlineViewPr>
    <p:cViewPr>
      <p:scale>
        <a:sx n="33" d="100"/>
        <a:sy n="33" d="100"/>
      </p:scale>
      <p:origin x="0" y="-3894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717" cy="480061"/>
          </a:xfrm>
          <a:prstGeom prst="rect">
            <a:avLst/>
          </a:prstGeom>
        </p:spPr>
        <p:txBody>
          <a:bodyPr vert="horz" lIns="91861" tIns="45930" rIns="91861" bIns="45930" rtlCol="0"/>
          <a:lstStyle>
            <a:lvl1pPr algn="l">
              <a:defRPr sz="1200"/>
            </a:lvl1pPr>
          </a:lstStyle>
          <a:p>
            <a:endParaRPr lang="en-GB"/>
          </a:p>
        </p:txBody>
      </p:sp>
      <p:sp>
        <p:nvSpPr>
          <p:cNvPr id="3" name="Date Placeholder 2"/>
          <p:cNvSpPr>
            <a:spLocks noGrp="1"/>
          </p:cNvSpPr>
          <p:nvPr>
            <p:ph type="dt" sz="quarter" idx="1"/>
          </p:nvPr>
        </p:nvSpPr>
        <p:spPr>
          <a:xfrm>
            <a:off x="4142775" y="0"/>
            <a:ext cx="3170717" cy="480061"/>
          </a:xfrm>
          <a:prstGeom prst="rect">
            <a:avLst/>
          </a:prstGeom>
        </p:spPr>
        <p:txBody>
          <a:bodyPr vert="horz" lIns="91861" tIns="45930" rIns="91861" bIns="45930" rtlCol="0"/>
          <a:lstStyle>
            <a:lvl1pPr algn="r">
              <a:defRPr sz="1200"/>
            </a:lvl1pPr>
          </a:lstStyle>
          <a:p>
            <a:fld id="{B8827E11-4291-4C36-958E-D0877AED7D33}" type="datetimeFigureOut">
              <a:rPr lang="en-GB" smtClean="0"/>
              <a:t>14/12/2022</a:t>
            </a:fld>
            <a:endParaRPr lang="en-GB"/>
          </a:p>
        </p:txBody>
      </p:sp>
      <p:sp>
        <p:nvSpPr>
          <p:cNvPr id="4" name="Footer Placeholder 3"/>
          <p:cNvSpPr>
            <a:spLocks noGrp="1"/>
          </p:cNvSpPr>
          <p:nvPr>
            <p:ph type="ftr" sz="quarter" idx="2"/>
          </p:nvPr>
        </p:nvSpPr>
        <p:spPr>
          <a:xfrm>
            <a:off x="1" y="9119597"/>
            <a:ext cx="3170717" cy="480061"/>
          </a:xfrm>
          <a:prstGeom prst="rect">
            <a:avLst/>
          </a:prstGeom>
        </p:spPr>
        <p:txBody>
          <a:bodyPr vert="horz" lIns="91861" tIns="45930" rIns="91861" bIns="45930" rtlCol="0" anchor="b"/>
          <a:lstStyle>
            <a:lvl1pPr algn="l">
              <a:defRPr sz="1200"/>
            </a:lvl1pPr>
          </a:lstStyle>
          <a:p>
            <a:endParaRPr lang="en-GB"/>
          </a:p>
        </p:txBody>
      </p:sp>
      <p:sp>
        <p:nvSpPr>
          <p:cNvPr id="5" name="Slide Number Placeholder 4"/>
          <p:cNvSpPr>
            <a:spLocks noGrp="1"/>
          </p:cNvSpPr>
          <p:nvPr>
            <p:ph type="sldNum" sz="quarter" idx="3"/>
          </p:nvPr>
        </p:nvSpPr>
        <p:spPr>
          <a:xfrm>
            <a:off x="4142775" y="9119597"/>
            <a:ext cx="3170717" cy="480061"/>
          </a:xfrm>
          <a:prstGeom prst="rect">
            <a:avLst/>
          </a:prstGeom>
        </p:spPr>
        <p:txBody>
          <a:bodyPr vert="horz" lIns="91861" tIns="45930" rIns="91861" bIns="45930" rtlCol="0" anchor="b"/>
          <a:lstStyle>
            <a:lvl1pPr algn="r">
              <a:defRPr sz="1200"/>
            </a:lvl1pPr>
          </a:lstStyle>
          <a:p>
            <a:fld id="{9D4D0804-A0A5-4FEB-9644-6B2D8748C814}" type="slidenum">
              <a:rPr lang="en-GB" smtClean="0"/>
              <a:t>‹#›</a:t>
            </a:fld>
            <a:endParaRPr lang="en-GB"/>
          </a:p>
        </p:txBody>
      </p:sp>
    </p:spTree>
    <p:extLst>
      <p:ext uri="{BB962C8B-B14F-4D97-AF65-F5344CB8AC3E}">
        <p14:creationId xmlns:p14="http://schemas.microsoft.com/office/powerpoint/2010/main" val="5514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7"/>
          </a:xfrm>
          <a:prstGeom prst="rect">
            <a:avLst/>
          </a:prstGeom>
        </p:spPr>
        <p:txBody>
          <a:bodyPr vert="horz" lIns="91861" tIns="45930" rIns="91861" bIns="45930" rtlCol="0"/>
          <a:lstStyle>
            <a:lvl1pPr algn="l">
              <a:defRPr sz="1200"/>
            </a:lvl1pPr>
          </a:lstStyle>
          <a:p>
            <a:endParaRPr lang="en-US"/>
          </a:p>
        </p:txBody>
      </p:sp>
      <p:sp>
        <p:nvSpPr>
          <p:cNvPr id="3" name="Date Placeholder 2"/>
          <p:cNvSpPr>
            <a:spLocks noGrp="1"/>
          </p:cNvSpPr>
          <p:nvPr>
            <p:ph type="dt" idx="1"/>
          </p:nvPr>
        </p:nvSpPr>
        <p:spPr>
          <a:xfrm>
            <a:off x="4143588" y="1"/>
            <a:ext cx="3169920" cy="481727"/>
          </a:xfrm>
          <a:prstGeom prst="rect">
            <a:avLst/>
          </a:prstGeom>
        </p:spPr>
        <p:txBody>
          <a:bodyPr vert="horz" lIns="91861" tIns="45930" rIns="91861" bIns="45930" rtlCol="0"/>
          <a:lstStyle>
            <a:lvl1pPr algn="r">
              <a:defRPr sz="1200"/>
            </a:lvl1pPr>
          </a:lstStyle>
          <a:p>
            <a:fld id="{4FDDC4E6-C6B1-CF43-970A-B9EACF4FF348}" type="datetimeFigureOut">
              <a:rPr lang="en-US" smtClean="0"/>
              <a:t>14-Dec-22</a:t>
            </a:fld>
            <a:endParaRPr lang="en-US"/>
          </a:p>
        </p:txBody>
      </p:sp>
      <p:sp>
        <p:nvSpPr>
          <p:cNvPr id="4" name="Slide Image Placeholder 3"/>
          <p:cNvSpPr>
            <a:spLocks noGrp="1" noRot="1" noChangeAspect="1"/>
          </p:cNvSpPr>
          <p:nvPr>
            <p:ph type="sldImg" idx="2"/>
          </p:nvPr>
        </p:nvSpPr>
        <p:spPr>
          <a:xfrm>
            <a:off x="776288" y="1198563"/>
            <a:ext cx="5762625" cy="3241675"/>
          </a:xfrm>
          <a:prstGeom prst="rect">
            <a:avLst/>
          </a:prstGeom>
          <a:noFill/>
          <a:ln w="12700">
            <a:solidFill>
              <a:prstClr val="black"/>
            </a:solidFill>
          </a:ln>
        </p:spPr>
        <p:txBody>
          <a:bodyPr vert="horz" lIns="91861" tIns="45930" rIns="91861" bIns="45930"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1861" tIns="45930" rIns="91861" bIns="45930"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1861" tIns="45930" rIns="91861" bIns="45930" rtlCol="0" anchor="b"/>
          <a:lstStyle>
            <a:lvl1pPr algn="r">
              <a:defRPr sz="1200"/>
            </a:lvl1pPr>
          </a:lstStyle>
          <a:p>
            <a:fld id="{FF80EAFE-22B0-4149-A18D-694A0BFCBBEF}" type="slidenum">
              <a:rPr lang="en-US" smtClean="0"/>
              <a:t>‹#›</a:t>
            </a:fld>
            <a:endParaRPr lang="en-US"/>
          </a:p>
        </p:txBody>
      </p:sp>
    </p:spTree>
    <p:extLst>
      <p:ext uri="{BB962C8B-B14F-4D97-AF65-F5344CB8AC3E}">
        <p14:creationId xmlns:p14="http://schemas.microsoft.com/office/powerpoint/2010/main" val="55190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02AD04-A19C-3047-9FA3-074165CDA956}" type="datetimeFigureOut">
              <a:rPr lang="en-US" smtClean="0"/>
              <a:t>14-Dec-22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70A04-1A0C-C24D-BE3F-F90F783FF06F}" type="slidenum">
              <a:rPr lang="en-US" smtClean="0"/>
              <a:t>‹#›</a:t>
            </a:fld>
            <a:endParaRPr lang="en-US"/>
          </a:p>
        </p:txBody>
      </p:sp>
    </p:spTree>
    <p:extLst>
      <p:ext uri="{BB962C8B-B14F-4D97-AF65-F5344CB8AC3E}">
        <p14:creationId xmlns:p14="http://schemas.microsoft.com/office/powerpoint/2010/main" val="3742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02AD04-A19C-3047-9FA3-074165CDA956}" type="datetimeFigureOut">
              <a:rPr lang="en-US" smtClean="0"/>
              <a:t>14-Dec-22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70A04-1A0C-C24D-BE3F-F90F783FF06F}" type="slidenum">
              <a:rPr lang="en-US" smtClean="0"/>
              <a:t>‹#›</a:t>
            </a:fld>
            <a:endParaRPr lang="en-US"/>
          </a:p>
        </p:txBody>
      </p:sp>
    </p:spTree>
    <p:extLst>
      <p:ext uri="{BB962C8B-B14F-4D97-AF65-F5344CB8AC3E}">
        <p14:creationId xmlns:p14="http://schemas.microsoft.com/office/powerpoint/2010/main" val="68919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02AD04-A19C-3047-9FA3-074165CDA956}" type="datetimeFigureOut">
              <a:rPr lang="en-US" smtClean="0"/>
              <a:t>14-Dec-22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70A04-1A0C-C24D-BE3F-F90F783FF06F}" type="slidenum">
              <a:rPr lang="en-US" smtClean="0"/>
              <a:t>‹#›</a:t>
            </a:fld>
            <a:endParaRPr lang="en-US"/>
          </a:p>
        </p:txBody>
      </p:sp>
    </p:spTree>
    <p:extLst>
      <p:ext uri="{BB962C8B-B14F-4D97-AF65-F5344CB8AC3E}">
        <p14:creationId xmlns:p14="http://schemas.microsoft.com/office/powerpoint/2010/main" val="188875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02AD04-A19C-3047-9FA3-074165CDA956}" type="datetimeFigureOut">
              <a:rPr lang="en-US" smtClean="0"/>
              <a:t>14-Dec-22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70A04-1A0C-C24D-BE3F-F90F783FF06F}" type="slidenum">
              <a:rPr lang="en-US" smtClean="0"/>
              <a:t>‹#›</a:t>
            </a:fld>
            <a:endParaRPr lang="en-US"/>
          </a:p>
        </p:txBody>
      </p:sp>
    </p:spTree>
    <p:extLst>
      <p:ext uri="{BB962C8B-B14F-4D97-AF65-F5344CB8AC3E}">
        <p14:creationId xmlns:p14="http://schemas.microsoft.com/office/powerpoint/2010/main" val="115402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2AD04-A19C-3047-9FA3-074165CDA956}" type="datetimeFigureOut">
              <a:rPr lang="en-US" smtClean="0"/>
              <a:t>14-Dec-22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70A04-1A0C-C24D-BE3F-F90F783FF06F}" type="slidenum">
              <a:rPr lang="en-US" smtClean="0"/>
              <a:t>‹#›</a:t>
            </a:fld>
            <a:endParaRPr lang="en-US"/>
          </a:p>
        </p:txBody>
      </p:sp>
    </p:spTree>
    <p:extLst>
      <p:ext uri="{BB962C8B-B14F-4D97-AF65-F5344CB8AC3E}">
        <p14:creationId xmlns:p14="http://schemas.microsoft.com/office/powerpoint/2010/main" val="176156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02AD04-A19C-3047-9FA3-074165CDA956}" type="datetimeFigureOut">
              <a:rPr lang="en-US" smtClean="0"/>
              <a:t>14-Dec-22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70A04-1A0C-C24D-BE3F-F90F783FF06F}" type="slidenum">
              <a:rPr lang="en-US" smtClean="0"/>
              <a:t>‹#›</a:t>
            </a:fld>
            <a:endParaRPr lang="en-US"/>
          </a:p>
        </p:txBody>
      </p:sp>
    </p:spTree>
    <p:extLst>
      <p:ext uri="{BB962C8B-B14F-4D97-AF65-F5344CB8AC3E}">
        <p14:creationId xmlns:p14="http://schemas.microsoft.com/office/powerpoint/2010/main" val="133657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02AD04-A19C-3047-9FA3-074165CDA956}" type="datetimeFigureOut">
              <a:rPr lang="en-US" smtClean="0"/>
              <a:t>14-Dec-22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70A04-1A0C-C24D-BE3F-F90F783FF06F}" type="slidenum">
              <a:rPr lang="en-US" smtClean="0"/>
              <a:t>‹#›</a:t>
            </a:fld>
            <a:endParaRPr lang="en-US"/>
          </a:p>
        </p:txBody>
      </p:sp>
    </p:spTree>
    <p:extLst>
      <p:ext uri="{BB962C8B-B14F-4D97-AF65-F5344CB8AC3E}">
        <p14:creationId xmlns:p14="http://schemas.microsoft.com/office/powerpoint/2010/main" val="109776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02AD04-A19C-3047-9FA3-074165CDA956}" type="datetimeFigureOut">
              <a:rPr lang="en-US" smtClean="0"/>
              <a:t>14-Dec-22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70A04-1A0C-C24D-BE3F-F90F783FF06F}" type="slidenum">
              <a:rPr lang="en-US" smtClean="0"/>
              <a:t>‹#›</a:t>
            </a:fld>
            <a:endParaRPr lang="en-US"/>
          </a:p>
        </p:txBody>
      </p:sp>
    </p:spTree>
    <p:extLst>
      <p:ext uri="{BB962C8B-B14F-4D97-AF65-F5344CB8AC3E}">
        <p14:creationId xmlns:p14="http://schemas.microsoft.com/office/powerpoint/2010/main" val="111790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2AD04-A19C-3047-9FA3-074165CDA956}" type="datetimeFigureOut">
              <a:rPr lang="en-US" smtClean="0"/>
              <a:t>14-Dec-22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70A04-1A0C-C24D-BE3F-F90F783FF06F}" type="slidenum">
              <a:rPr lang="en-US" smtClean="0"/>
              <a:t>‹#›</a:t>
            </a:fld>
            <a:endParaRPr lang="en-US"/>
          </a:p>
        </p:txBody>
      </p:sp>
    </p:spTree>
    <p:extLst>
      <p:ext uri="{BB962C8B-B14F-4D97-AF65-F5344CB8AC3E}">
        <p14:creationId xmlns:p14="http://schemas.microsoft.com/office/powerpoint/2010/main" val="32637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2AD04-A19C-3047-9FA3-074165CDA956}" type="datetimeFigureOut">
              <a:rPr lang="en-US" smtClean="0"/>
              <a:t>14-Dec-22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70A04-1A0C-C24D-BE3F-F90F783FF06F}" type="slidenum">
              <a:rPr lang="en-US" smtClean="0"/>
              <a:t>‹#›</a:t>
            </a:fld>
            <a:endParaRPr lang="en-US"/>
          </a:p>
        </p:txBody>
      </p:sp>
    </p:spTree>
    <p:extLst>
      <p:ext uri="{BB962C8B-B14F-4D97-AF65-F5344CB8AC3E}">
        <p14:creationId xmlns:p14="http://schemas.microsoft.com/office/powerpoint/2010/main" val="62905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2AD04-A19C-3047-9FA3-074165CDA956}" type="datetimeFigureOut">
              <a:rPr lang="en-US" smtClean="0"/>
              <a:t>14-Dec-22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70A04-1A0C-C24D-BE3F-F90F783FF06F}" type="slidenum">
              <a:rPr lang="en-US" smtClean="0"/>
              <a:t>‹#›</a:t>
            </a:fld>
            <a:endParaRPr lang="en-US"/>
          </a:p>
        </p:txBody>
      </p:sp>
    </p:spTree>
    <p:extLst>
      <p:ext uri="{BB962C8B-B14F-4D97-AF65-F5344CB8AC3E}">
        <p14:creationId xmlns:p14="http://schemas.microsoft.com/office/powerpoint/2010/main" val="43293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2AD04-A19C-3047-9FA3-074165CDA956}" type="datetimeFigureOut">
              <a:rPr lang="en-US" smtClean="0"/>
              <a:t>14-Dec-22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70A04-1A0C-C24D-BE3F-F90F783FF06F}" type="slidenum">
              <a:rPr lang="en-US" smtClean="0"/>
              <a:t>‹#›</a:t>
            </a:fld>
            <a:endParaRPr lang="en-US"/>
          </a:p>
        </p:txBody>
      </p:sp>
    </p:spTree>
    <p:extLst>
      <p:ext uri="{BB962C8B-B14F-4D97-AF65-F5344CB8AC3E}">
        <p14:creationId xmlns:p14="http://schemas.microsoft.com/office/powerpoint/2010/main" val="897480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u4azerbaijan.com/visibility/" TargetMode="External"/><Relationship Id="rId2" Type="http://schemas.openxmlformats.org/officeDocument/2006/relationships/hyperlink" Target="https://international-partnerships.ec.europa.eu/system/files/2022-07/Communicating%20and%20raising%20EU%20visibility%20-%20Guidance%20for%20external%20actions%20-%20July%202022_0.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EUDelegationtoAzerbaijan" TargetMode="External"/><Relationship Id="rId2" Type="http://schemas.openxmlformats.org/officeDocument/2006/relationships/hyperlink" Target="https://eeas.europa.eu/delegations/azerbaijan_en" TargetMode="External"/><Relationship Id="rId1" Type="http://schemas.openxmlformats.org/officeDocument/2006/relationships/slideLayout" Target="../slideLayouts/slideLayout2.xml"/><Relationship Id="rId4" Type="http://schemas.openxmlformats.org/officeDocument/2006/relationships/hyperlink" Target="https://eu4azerbaijan.e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eu4georgia.ge/visibili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Supplementary Guidelines for EU Visibility in Azerbaijan </a:t>
            </a:r>
          </a:p>
        </p:txBody>
      </p:sp>
      <p:sp>
        <p:nvSpPr>
          <p:cNvPr id="3" name="Subtitle 2"/>
          <p:cNvSpPr>
            <a:spLocks noGrp="1"/>
          </p:cNvSpPr>
          <p:nvPr>
            <p:ph type="subTitle" idx="1"/>
          </p:nvPr>
        </p:nvSpPr>
        <p:spPr>
          <a:xfrm>
            <a:off x="1524000" y="3509963"/>
            <a:ext cx="9144000" cy="1655762"/>
          </a:xfrm>
        </p:spPr>
        <p:txBody>
          <a:bodyPr/>
          <a:lstStyle/>
          <a:p>
            <a:r>
              <a:rPr lang="en-US" dirty="0" smtClean="0"/>
              <a:t>September 2022</a:t>
            </a:r>
            <a:endParaRPr lang="en-US" dirty="0"/>
          </a:p>
          <a:p>
            <a:endParaRPr lang="en-US" b="1" strike="sngStrike" dirty="0"/>
          </a:p>
        </p:txBody>
      </p:sp>
      <p:pic>
        <p:nvPicPr>
          <p:cNvPr id="6" name="Picture 5">
            <a:extLst>
              <a:ext uri="{FF2B5EF4-FFF2-40B4-BE49-F238E27FC236}">
                <a16:creationId xmlns:a16="http://schemas.microsoft.com/office/drawing/2014/main" id="{56C45669-B032-4AF4-A078-76AD482DC9DF}"/>
              </a:ext>
            </a:extLst>
          </p:cNvPr>
          <p:cNvPicPr>
            <a:picLocks noChangeAspect="1"/>
          </p:cNvPicPr>
          <p:nvPr/>
        </p:nvPicPr>
        <p:blipFill>
          <a:blip r:embed="rId2"/>
          <a:stretch>
            <a:fillRect/>
          </a:stretch>
        </p:blipFill>
        <p:spPr>
          <a:xfrm>
            <a:off x="4753539" y="4337844"/>
            <a:ext cx="2684921" cy="2230755"/>
          </a:xfrm>
          <a:prstGeom prst="rect">
            <a:avLst/>
          </a:prstGeom>
        </p:spPr>
      </p:pic>
    </p:spTree>
    <p:extLst>
      <p:ext uri="{BB962C8B-B14F-4D97-AF65-F5344CB8AC3E}">
        <p14:creationId xmlns:p14="http://schemas.microsoft.com/office/powerpoint/2010/main" val="1943809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sz="4000" b="1" i="1" dirty="0"/>
              <a:t>Recommendations: Project Title and Logos</a:t>
            </a:r>
          </a:p>
        </p:txBody>
      </p:sp>
      <p:sp>
        <p:nvSpPr>
          <p:cNvPr id="3" name="Content Placeholder 2"/>
          <p:cNvSpPr>
            <a:spLocks noGrp="1"/>
          </p:cNvSpPr>
          <p:nvPr>
            <p:ph idx="1"/>
          </p:nvPr>
        </p:nvSpPr>
        <p:spPr>
          <a:xfrm>
            <a:off x="552450" y="1590674"/>
            <a:ext cx="10801350" cy="4969613"/>
          </a:xfrm>
        </p:spPr>
        <p:txBody>
          <a:bodyPr>
            <a:normAutofit/>
          </a:bodyPr>
          <a:lstStyle/>
          <a:p>
            <a:r>
              <a:rPr lang="en-US" sz="2400" b="1" dirty="0"/>
              <a:t>Aim for short, clear project titles </a:t>
            </a:r>
            <a:r>
              <a:rPr lang="en-US" sz="2400" baseline="0" dirty="0"/>
              <a:t>– if the </a:t>
            </a:r>
            <a:r>
              <a:rPr lang="en-US" sz="2400" dirty="0"/>
              <a:t>contract </a:t>
            </a:r>
            <a:r>
              <a:rPr lang="en-US" sz="2400" baseline="0" dirty="0"/>
              <a:t>project</a:t>
            </a:r>
            <a:r>
              <a:rPr lang="en-US" sz="2400" dirty="0"/>
              <a:t> title is too complex, agree with your EU project manager on a simpler name to be used in public communications.  For example: </a:t>
            </a:r>
          </a:p>
          <a:p>
            <a:pPr marL="457200" lvl="1" indent="0">
              <a:buNone/>
            </a:pPr>
            <a:endParaRPr lang="en-US" dirty="0"/>
          </a:p>
          <a:p>
            <a:pPr marL="457200" lvl="1" indent="0" algn="ctr">
              <a:buNone/>
            </a:pPr>
            <a:r>
              <a:rPr lang="en-US" dirty="0"/>
              <a:t> </a:t>
            </a:r>
            <a:r>
              <a:rPr lang="en-US" i="1" baseline="0" dirty="0"/>
              <a:t>“</a:t>
            </a:r>
            <a:r>
              <a:rPr lang="en-US" dirty="0"/>
              <a:t>Implementation of the Support to Rural and Regional Development (SRRD) </a:t>
            </a:r>
            <a:r>
              <a:rPr lang="en-US" dirty="0" err="1"/>
              <a:t>Programme</a:t>
            </a:r>
            <a:r>
              <a:rPr lang="en-US" dirty="0"/>
              <a:t> in the Republic of Azerbaijan</a:t>
            </a:r>
            <a:r>
              <a:rPr lang="en-US" i="1" dirty="0"/>
              <a:t>”  </a:t>
            </a:r>
          </a:p>
          <a:p>
            <a:pPr marL="457200" lvl="1" indent="0" algn="ctr">
              <a:buNone/>
            </a:pPr>
            <a:r>
              <a:rPr lang="en-US" i="1" dirty="0"/>
              <a:t>can be </a:t>
            </a:r>
          </a:p>
          <a:p>
            <a:pPr marL="457200" lvl="1" indent="0" algn="ctr">
              <a:buNone/>
            </a:pPr>
            <a:r>
              <a:rPr lang="en-US" i="1" dirty="0"/>
              <a:t>“</a:t>
            </a:r>
            <a:r>
              <a:rPr lang="en-US" dirty="0"/>
              <a:t>Support to SRRD </a:t>
            </a:r>
            <a:r>
              <a:rPr lang="en-US" dirty="0" err="1"/>
              <a:t>Programme</a:t>
            </a:r>
            <a:r>
              <a:rPr lang="en-US" dirty="0"/>
              <a:t> in Azerbaijan</a:t>
            </a:r>
            <a:r>
              <a:rPr lang="en-US" i="1" dirty="0"/>
              <a:t>”</a:t>
            </a:r>
            <a:endParaRPr lang="en-US" baseline="0" dirty="0"/>
          </a:p>
          <a:p>
            <a:endParaRPr lang="en-US" sz="2400" dirty="0"/>
          </a:p>
          <a:p>
            <a:r>
              <a:rPr lang="en-US" sz="2400" b="1" dirty="0"/>
              <a:t>The EU does not encourage project-specific logos</a:t>
            </a:r>
            <a:r>
              <a:rPr lang="en-US" sz="2400" dirty="0"/>
              <a:t>.  If they exist, they cannot contain the EU logo or EU emblem</a:t>
            </a:r>
          </a:p>
        </p:txBody>
      </p:sp>
    </p:spTree>
    <p:extLst>
      <p:ext uri="{BB962C8B-B14F-4D97-AF65-F5344CB8AC3E}">
        <p14:creationId xmlns:p14="http://schemas.microsoft.com/office/powerpoint/2010/main" val="195623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2b. EU Logo general rules</a:t>
            </a:r>
          </a:p>
        </p:txBody>
      </p:sp>
      <p:sp>
        <p:nvSpPr>
          <p:cNvPr id="7" name="Content Placeholder 6">
            <a:extLst>
              <a:ext uri="{FF2B5EF4-FFF2-40B4-BE49-F238E27FC236}">
                <a16:creationId xmlns:a16="http://schemas.microsoft.com/office/drawing/2014/main" id="{B97EAE48-A800-184C-94A6-8D9D87534EEE}"/>
              </a:ext>
            </a:extLst>
          </p:cNvPr>
          <p:cNvSpPr>
            <a:spLocks noGrp="1"/>
          </p:cNvSpPr>
          <p:nvPr>
            <p:ph idx="1"/>
          </p:nvPr>
        </p:nvSpPr>
        <p:spPr>
          <a:xfrm>
            <a:off x="838200" y="1825625"/>
            <a:ext cx="10515600" cy="3874135"/>
          </a:xfrm>
        </p:spPr>
        <p:txBody>
          <a:bodyPr>
            <a:normAutofit/>
          </a:bodyPr>
          <a:lstStyle/>
          <a:p>
            <a:pPr marL="363538" lvl="0" indent="-352425">
              <a:spcAft>
                <a:spcPts val="600"/>
              </a:spcAft>
              <a:buFont typeface="Arial" charset="0"/>
              <a:buChar char="•"/>
              <a:tabLst>
                <a:tab pos="457200" algn="l"/>
              </a:tabLst>
            </a:pPr>
            <a:r>
              <a:rPr lang="en-US" sz="3200" dirty="0"/>
              <a:t>No logo can be larger than the EU logo;</a:t>
            </a:r>
          </a:p>
          <a:p>
            <a:pPr marL="363538" lvl="0" indent="-352425">
              <a:spcAft>
                <a:spcPts val="600"/>
              </a:spcAft>
              <a:buFont typeface="Arial" charset="0"/>
              <a:buChar char="•"/>
              <a:tabLst>
                <a:tab pos="457200" algn="l"/>
              </a:tabLst>
            </a:pPr>
            <a:endParaRPr lang="en-GB" sz="3200" dirty="0"/>
          </a:p>
          <a:p>
            <a:pPr marL="363538" lvl="0" indent="-352425">
              <a:spcAft>
                <a:spcPts val="600"/>
              </a:spcAft>
              <a:buFont typeface="Arial" charset="0"/>
              <a:buChar char="•"/>
              <a:tabLst>
                <a:tab pos="457200" algn="l"/>
              </a:tabLst>
            </a:pPr>
            <a:r>
              <a:rPr lang="en-US" sz="3200" dirty="0"/>
              <a:t>EU logo must always be to the left of other logos/emblems, cannot be below any of them;</a:t>
            </a:r>
          </a:p>
          <a:p>
            <a:pPr marL="363538" lvl="0" indent="-352425">
              <a:spcAft>
                <a:spcPts val="600"/>
              </a:spcAft>
              <a:buFont typeface="Arial" charset="0"/>
              <a:buChar char="•"/>
              <a:tabLst>
                <a:tab pos="457200" algn="l"/>
              </a:tabLst>
            </a:pPr>
            <a:endParaRPr lang="en-GB" sz="3200" dirty="0"/>
          </a:p>
          <a:p>
            <a:pPr marL="363538" lvl="0" indent="-352425">
              <a:spcAft>
                <a:spcPts val="600"/>
              </a:spcAft>
              <a:buFont typeface="Arial" charset="0"/>
              <a:buChar char="•"/>
              <a:tabLst>
                <a:tab pos="457200" algn="l"/>
              </a:tabLst>
            </a:pPr>
            <a:r>
              <a:rPr lang="en-GB" sz="3200" dirty="0"/>
              <a:t>More details in Annex 1</a:t>
            </a:r>
            <a:endParaRPr lang="en-US" sz="3200" dirty="0"/>
          </a:p>
        </p:txBody>
      </p:sp>
    </p:spTree>
    <p:extLst>
      <p:ext uri="{BB962C8B-B14F-4D97-AF65-F5344CB8AC3E}">
        <p14:creationId xmlns:p14="http://schemas.microsoft.com/office/powerpoint/2010/main" val="213536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96837"/>
            <a:ext cx="10515600" cy="536575"/>
          </a:xfrm>
        </p:spPr>
        <p:txBody>
          <a:bodyPr>
            <a:normAutofit/>
          </a:bodyPr>
          <a:lstStyle/>
          <a:p>
            <a:pPr algn="ctr"/>
            <a:r>
              <a:rPr lang="en-US" sz="3200" b="1" dirty="0"/>
              <a:t>Reference table for use of EU logo use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92586156"/>
              </p:ext>
            </p:extLst>
          </p:nvPr>
        </p:nvGraphicFramePr>
        <p:xfrm>
          <a:off x="180752" y="921383"/>
          <a:ext cx="11858848" cy="5117803"/>
        </p:xfrm>
        <a:graphic>
          <a:graphicData uri="http://schemas.openxmlformats.org/drawingml/2006/table">
            <a:tbl>
              <a:tblPr firstRow="1">
                <a:tableStyleId>{B301B821-A1FF-4177-AEE7-76D212191A09}</a:tableStyleId>
              </a:tblPr>
              <a:tblGrid>
                <a:gridCol w="2283048">
                  <a:extLst>
                    <a:ext uri="{9D8B030D-6E8A-4147-A177-3AD203B41FA5}">
                      <a16:colId xmlns:a16="http://schemas.microsoft.com/office/drawing/2014/main" val="20000"/>
                    </a:ext>
                  </a:extLst>
                </a:gridCol>
                <a:gridCol w="4660900">
                  <a:extLst>
                    <a:ext uri="{9D8B030D-6E8A-4147-A177-3AD203B41FA5}">
                      <a16:colId xmlns:a16="http://schemas.microsoft.com/office/drawing/2014/main" val="20001"/>
                    </a:ext>
                  </a:extLst>
                </a:gridCol>
                <a:gridCol w="4914900">
                  <a:extLst>
                    <a:ext uri="{9D8B030D-6E8A-4147-A177-3AD203B41FA5}">
                      <a16:colId xmlns:a16="http://schemas.microsoft.com/office/drawing/2014/main" val="20002"/>
                    </a:ext>
                  </a:extLst>
                </a:gridCol>
              </a:tblGrid>
              <a:tr h="520550">
                <a:tc>
                  <a:txBody>
                    <a:bodyPr/>
                    <a:lstStyle/>
                    <a:p>
                      <a:pPr algn="ctr">
                        <a:lnSpc>
                          <a:spcPct val="115000"/>
                        </a:lnSpc>
                        <a:spcAft>
                          <a:spcPts val="0"/>
                        </a:spcAft>
                      </a:pPr>
                      <a:r>
                        <a:rPr lang="en-GB" sz="1600" kern="1200" dirty="0">
                          <a:effectLst/>
                        </a:rPr>
                        <a:t>Visibility material</a:t>
                      </a:r>
                      <a:endParaRPr lang="en-GB" sz="1600" dirty="0">
                        <a:effectLst/>
                        <a:latin typeface="Calibri" charset="0"/>
                        <a:ea typeface="Calibri" charset="0"/>
                        <a:cs typeface="Times New Roman" charset="0"/>
                      </a:endParaRPr>
                    </a:p>
                  </a:txBody>
                  <a:tcPr marL="77325" marR="77325" marT="41073" marB="410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kern="1200" dirty="0">
                          <a:effectLst/>
                        </a:rPr>
                        <a:t>EU logo visibility for Grant Contracts*</a:t>
                      </a:r>
                      <a:endParaRPr lang="en-GB" sz="1600" dirty="0">
                        <a:effectLst/>
                        <a:latin typeface="Calibri" charset="0"/>
                        <a:ea typeface="Calibri" charset="0"/>
                        <a:cs typeface="Times New Roman" charset="0"/>
                      </a:endParaRPr>
                    </a:p>
                  </a:txBody>
                  <a:tcPr marL="77325" marR="77325" marT="41073" marB="410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kern="1200" dirty="0">
                          <a:effectLst/>
                        </a:rPr>
                        <a:t>EU logo visibility for Service Contracts*</a:t>
                      </a:r>
                      <a:endParaRPr lang="en-GB" sz="1600" dirty="0">
                        <a:effectLst/>
                        <a:latin typeface="Calibri" charset="0"/>
                        <a:ea typeface="Calibri" charset="0"/>
                        <a:cs typeface="Times New Roman" charset="0"/>
                      </a:endParaRPr>
                    </a:p>
                  </a:txBody>
                  <a:tcPr marL="77325" marR="77325" marT="41073" marB="410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44067">
                <a:tc>
                  <a:txBody>
                    <a:bodyPr/>
                    <a:lstStyle/>
                    <a:p>
                      <a:pPr algn="l">
                        <a:lnSpc>
                          <a:spcPct val="115000"/>
                        </a:lnSpc>
                        <a:spcAft>
                          <a:spcPts val="0"/>
                        </a:spcAft>
                      </a:pPr>
                      <a:r>
                        <a:rPr lang="en-GB" sz="1200" i="1" dirty="0">
                          <a:effectLst/>
                          <a:latin typeface="Calibri" charset="0"/>
                          <a:ea typeface="Calibri" charset="0"/>
                          <a:cs typeface="Times New Roman" charset="0"/>
                        </a:rPr>
                        <a:t>In general</a:t>
                      </a:r>
                    </a:p>
                  </a:txBody>
                  <a:tcPr marL="77325" marR="77325" marT="41073" marB="410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363538" lvl="0" indent="-352425">
                        <a:spcAft>
                          <a:spcPts val="600"/>
                        </a:spcAft>
                        <a:buFont typeface="Arial" charset="0"/>
                        <a:buChar char="•"/>
                        <a:tabLst>
                          <a:tab pos="457200" algn="l"/>
                        </a:tabLst>
                      </a:pPr>
                      <a:r>
                        <a:rPr lang="en-US" sz="1200" kern="1200" dirty="0">
                          <a:effectLst/>
                        </a:rPr>
                        <a:t>No logo can be larger than the EU logo;</a:t>
                      </a:r>
                      <a:endParaRPr lang="en-GB" sz="1200" kern="1200" dirty="0">
                        <a:effectLst/>
                      </a:endParaRPr>
                    </a:p>
                    <a:p>
                      <a:pPr marL="363538" lvl="0" indent="-352425">
                        <a:spcAft>
                          <a:spcPts val="600"/>
                        </a:spcAft>
                        <a:buFont typeface="Arial" charset="0"/>
                        <a:buChar char="•"/>
                        <a:tabLst>
                          <a:tab pos="457200" algn="l"/>
                        </a:tabLst>
                      </a:pPr>
                      <a:r>
                        <a:rPr lang="en-US" sz="1200" kern="1200" dirty="0">
                          <a:effectLst/>
                        </a:rPr>
                        <a:t>EU logo must always be to the left of other logos/emblems,</a:t>
                      </a:r>
                      <a:r>
                        <a:rPr lang="en-US" sz="1200" kern="1200" baseline="0" dirty="0">
                          <a:effectLst/>
                        </a:rPr>
                        <a:t> </a:t>
                      </a:r>
                      <a:r>
                        <a:rPr lang="en-US" sz="1200" kern="1200" dirty="0">
                          <a:effectLst/>
                        </a:rPr>
                        <a:t>cannot be below any of them;</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10001"/>
                  </a:ext>
                </a:extLst>
              </a:tr>
              <a:tr h="1217084">
                <a:tc>
                  <a:txBody>
                    <a:bodyPr/>
                    <a:lstStyle/>
                    <a:p>
                      <a:pPr algn="l">
                        <a:lnSpc>
                          <a:spcPct val="115000"/>
                        </a:lnSpc>
                        <a:spcAft>
                          <a:spcPts val="0"/>
                        </a:spcAft>
                      </a:pPr>
                      <a:r>
                        <a:rPr lang="en-GB" sz="1200" i="1" kern="1200" dirty="0">
                          <a:effectLst/>
                        </a:rPr>
                        <a:t>Project banners, Press Releases, Media Advisories, Invitations,</a:t>
                      </a:r>
                      <a:endParaRPr lang="en-GB" sz="1200" i="1" dirty="0">
                        <a:effectLst/>
                      </a:endParaRPr>
                    </a:p>
                    <a:p>
                      <a:pPr algn="l">
                        <a:lnSpc>
                          <a:spcPct val="115000"/>
                        </a:lnSpc>
                        <a:spcAft>
                          <a:spcPts val="0"/>
                        </a:spcAft>
                      </a:pPr>
                      <a:r>
                        <a:rPr lang="en-GB" sz="1200" i="1" kern="1200" dirty="0">
                          <a:effectLst/>
                        </a:rPr>
                        <a:t>Event agendas, Certificates</a:t>
                      </a:r>
                      <a:endParaRPr lang="en-GB" sz="1200" i="1" dirty="0">
                        <a:effectLst/>
                        <a:latin typeface="Calibri" charset="0"/>
                        <a:ea typeface="Calibri" charset="0"/>
                        <a:cs typeface="Times New Roman" charset="0"/>
                      </a:endParaRPr>
                    </a:p>
                  </a:txBody>
                  <a:tcPr marL="77325" marR="77325" marT="41073" marB="410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3538" lvl="0" indent="-352425">
                        <a:spcAft>
                          <a:spcPts val="600"/>
                        </a:spcAft>
                        <a:buFont typeface="Arial" charset="0"/>
                        <a:buChar char="•"/>
                        <a:tabLst>
                          <a:tab pos="457200" algn="l"/>
                        </a:tabLst>
                      </a:pPr>
                      <a:r>
                        <a:rPr lang="en-US" sz="1200" kern="1200" dirty="0">
                          <a:effectLst/>
                        </a:rPr>
                        <a:t>EU logo always must be in</a:t>
                      </a:r>
                      <a:r>
                        <a:rPr lang="en-US" sz="1200" kern="1200" baseline="0" dirty="0">
                          <a:effectLst/>
                        </a:rPr>
                        <a:t> header/top line of logos</a:t>
                      </a:r>
                    </a:p>
                    <a:p>
                      <a:pPr marL="363538" lvl="0" indent="-352425">
                        <a:spcAft>
                          <a:spcPts val="600"/>
                        </a:spcAft>
                        <a:buFont typeface="Arial" charset="0"/>
                        <a:buChar char="•"/>
                        <a:tabLst>
                          <a:tab pos="457200" algn="l"/>
                        </a:tabLst>
                      </a:pPr>
                      <a:r>
                        <a:rPr lang="en-US" sz="1200" kern="1200" dirty="0">
                          <a:effectLst/>
                        </a:rPr>
                        <a:t>If there is a</a:t>
                      </a:r>
                      <a:r>
                        <a:rPr lang="en-US" sz="1200" strike="noStrike" kern="1200" dirty="0">
                          <a:effectLst/>
                        </a:rPr>
                        <a:t> government </a:t>
                      </a:r>
                      <a:r>
                        <a:rPr lang="en-US" sz="1200" kern="1200" dirty="0">
                          <a:effectLst/>
                        </a:rPr>
                        <a:t>beneficiary : EU logo must be at least 1/3 of top logo space, government beneficiary logo 1/3, other</a:t>
                      </a:r>
                      <a:r>
                        <a:rPr lang="en-US" sz="1200" kern="1200" baseline="0" dirty="0">
                          <a:effectLst/>
                        </a:rPr>
                        <a:t> partners 1/3. </a:t>
                      </a:r>
                    </a:p>
                    <a:p>
                      <a:pPr marL="363538" marR="0" lvl="0" indent="-352425" algn="l" defTabSz="914400" rtl="0" eaLnBrk="1" fontAlgn="auto" latinLnBrk="0" hangingPunct="1">
                        <a:lnSpc>
                          <a:spcPct val="100000"/>
                        </a:lnSpc>
                        <a:spcBef>
                          <a:spcPts val="0"/>
                        </a:spcBef>
                        <a:spcAft>
                          <a:spcPts val="600"/>
                        </a:spcAft>
                        <a:buClrTx/>
                        <a:buSzTx/>
                        <a:buFont typeface="Arial" charset="0"/>
                        <a:buChar char="•"/>
                        <a:tabLst>
                          <a:tab pos="457200" algn="l"/>
                        </a:tabLst>
                        <a:defRPr/>
                      </a:pPr>
                      <a:r>
                        <a:rPr lang="en-US" sz="1200" kern="1200" baseline="0" dirty="0">
                          <a:effectLst/>
                        </a:rPr>
                        <a:t>If no government beneficiary logo: EU logo must be </a:t>
                      </a:r>
                      <a:r>
                        <a:rPr lang="en-US" sz="1200" kern="1200" dirty="0">
                          <a:solidFill>
                            <a:schemeClr val="tx1"/>
                          </a:solidFill>
                          <a:effectLst/>
                        </a:rPr>
                        <a:t>at least 1/2 of the top logo space; other partners 1/2</a:t>
                      </a:r>
                      <a:r>
                        <a:rPr lang="en-US" sz="1200" kern="1200" baseline="0" dirty="0">
                          <a:solidFill>
                            <a:schemeClr val="tx1"/>
                          </a:solidFill>
                          <a:effectLst/>
                        </a:rPr>
                        <a:t> . </a:t>
                      </a:r>
                    </a:p>
                    <a:p>
                      <a:pPr marL="363538" marR="0" lvl="0" indent="-352425" algn="l" defTabSz="914400" rtl="0" eaLnBrk="1" fontAlgn="auto" latinLnBrk="0" hangingPunct="1">
                        <a:lnSpc>
                          <a:spcPct val="100000"/>
                        </a:lnSpc>
                        <a:spcBef>
                          <a:spcPts val="0"/>
                        </a:spcBef>
                        <a:spcAft>
                          <a:spcPts val="600"/>
                        </a:spcAft>
                        <a:buClrTx/>
                        <a:buSzTx/>
                        <a:buFont typeface="Arial" charset="0"/>
                        <a:buChar char="•"/>
                        <a:tabLst>
                          <a:tab pos="457200" algn="l"/>
                        </a:tabLst>
                        <a:defRPr/>
                      </a:pPr>
                      <a:r>
                        <a:rPr lang="en-GB" sz="1200" b="0" kern="1200" baseline="0" dirty="0">
                          <a:solidFill>
                            <a:schemeClr val="tx1"/>
                          </a:solidFill>
                          <a:effectLst/>
                        </a:rPr>
                        <a:t>Additional</a:t>
                      </a:r>
                      <a:r>
                        <a:rPr lang="en-GB" sz="1200" b="1" kern="1200" baseline="0" dirty="0">
                          <a:solidFill>
                            <a:srgbClr val="FF0000"/>
                          </a:solidFill>
                          <a:effectLst/>
                        </a:rPr>
                        <a:t> </a:t>
                      </a:r>
                      <a:r>
                        <a:rPr lang="en-US" sz="1200" b="0" kern="1200" baseline="0" dirty="0">
                          <a:solidFill>
                            <a:schemeClr val="tx1"/>
                          </a:solidFill>
                          <a:effectLst/>
                        </a:rPr>
                        <a:t>p</a:t>
                      </a:r>
                      <a:r>
                        <a:rPr lang="en-US" sz="1200" kern="1200" dirty="0">
                          <a:solidFill>
                            <a:schemeClr val="tx1"/>
                          </a:solidFill>
                          <a:effectLst/>
                        </a:rPr>
                        <a:t>artner or implementer logos may be listed at the bottom</a:t>
                      </a:r>
                      <a:r>
                        <a:rPr lang="en-US" sz="1200" kern="1200" baseline="0" dirty="0">
                          <a:solidFill>
                            <a:schemeClr val="tx1"/>
                          </a:solidFill>
                          <a:effectLst/>
                        </a:rPr>
                        <a:t> of document</a:t>
                      </a:r>
                      <a:endParaRPr lang="en-US" sz="1200" kern="1200" dirty="0">
                        <a:solidFill>
                          <a:schemeClr val="tx1"/>
                        </a:solidFill>
                        <a:effectLst/>
                      </a:endParaRPr>
                    </a:p>
                    <a:p>
                      <a:pPr marL="363538" lvl="0" indent="-352425">
                        <a:spcAft>
                          <a:spcPts val="600"/>
                        </a:spcAft>
                        <a:buFont typeface="Arial" charset="0"/>
                        <a:buChar char="•"/>
                        <a:tabLst>
                          <a:tab pos="457200" algn="l"/>
                        </a:tabLst>
                      </a:pPr>
                      <a:endParaRPr lang="en-GB" sz="1200" dirty="0">
                        <a:solidFill>
                          <a:srgbClr val="FF0000"/>
                        </a:solidFill>
                        <a:effectLst/>
                        <a:latin typeface="Calibri" charset="0"/>
                      </a:endParaRPr>
                    </a:p>
                  </a:txBody>
                  <a:tcPr marL="36195" marR="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3538" lvl="0" indent="-352425">
                        <a:spcAft>
                          <a:spcPts val="600"/>
                        </a:spcAft>
                        <a:buFont typeface="Arial" charset="0"/>
                        <a:buChar char="•"/>
                        <a:tabLst>
                          <a:tab pos="457200" algn="l"/>
                        </a:tabLst>
                      </a:pPr>
                      <a:r>
                        <a:rPr lang="en-US" sz="1200" kern="1200" dirty="0">
                          <a:effectLst/>
                        </a:rPr>
                        <a:t>EU logo always must be in</a:t>
                      </a:r>
                      <a:r>
                        <a:rPr lang="en-US" sz="1200" kern="1200" baseline="0" dirty="0">
                          <a:effectLst/>
                        </a:rPr>
                        <a:t> header/top line of logos</a:t>
                      </a:r>
                    </a:p>
                    <a:p>
                      <a:pPr marL="363538" lvl="0" indent="-352425">
                        <a:spcAft>
                          <a:spcPts val="600"/>
                        </a:spcAft>
                        <a:buFont typeface="Arial" charset="0"/>
                        <a:buChar char="•"/>
                        <a:tabLst>
                          <a:tab pos="457200" algn="l"/>
                        </a:tabLst>
                      </a:pPr>
                      <a:r>
                        <a:rPr lang="en-US" sz="1200" kern="1200" dirty="0">
                          <a:effectLst/>
                        </a:rPr>
                        <a:t>If there is a</a:t>
                      </a:r>
                      <a:r>
                        <a:rPr lang="en-US" sz="1200" strike="noStrike" kern="1200" dirty="0">
                          <a:effectLst/>
                        </a:rPr>
                        <a:t> government </a:t>
                      </a:r>
                      <a:r>
                        <a:rPr lang="en-US" sz="1200" kern="1200" dirty="0">
                          <a:effectLst/>
                        </a:rPr>
                        <a:t>beneficiary : EU logo must be at least 1/2  of top logo space, government beneficiary logo other 1/2</a:t>
                      </a:r>
                      <a:r>
                        <a:rPr lang="en-US" sz="1200" kern="1200" baseline="0" dirty="0">
                          <a:effectLst/>
                        </a:rPr>
                        <a:t>. </a:t>
                      </a:r>
                    </a:p>
                    <a:p>
                      <a:pPr marL="342900" marR="0" lvl="0" indent="-342900" algn="l" defTabSz="914400" rtl="0" eaLnBrk="1" fontAlgn="auto" latinLnBrk="0" hangingPunct="1">
                        <a:lnSpc>
                          <a:spcPct val="100000"/>
                        </a:lnSpc>
                        <a:spcBef>
                          <a:spcPts val="0"/>
                        </a:spcBef>
                        <a:spcAft>
                          <a:spcPts val="600"/>
                        </a:spcAft>
                        <a:buClrTx/>
                        <a:buSzTx/>
                        <a:buFont typeface="Arial" charset="0"/>
                        <a:buChar char="•"/>
                        <a:tabLst>
                          <a:tab pos="457200" algn="l"/>
                        </a:tabLst>
                        <a:defRPr/>
                      </a:pPr>
                      <a:r>
                        <a:rPr lang="en-US" sz="1200" kern="1200" dirty="0">
                          <a:effectLst/>
                        </a:rPr>
                        <a:t>Implementers of EU service contracts’ logos must be no larger than 2/3 on the EU logo ,</a:t>
                      </a:r>
                      <a:r>
                        <a:rPr lang="en-US" sz="1200" kern="1200" baseline="0" dirty="0">
                          <a:effectLst/>
                        </a:rPr>
                        <a:t> </a:t>
                      </a:r>
                      <a:r>
                        <a:rPr lang="en-US" sz="1200" kern="1200" dirty="0">
                          <a:effectLst/>
                        </a:rPr>
                        <a:t>be prefaced by the statement: “Project implemented by”, and be </a:t>
                      </a:r>
                      <a:r>
                        <a:rPr lang="en-GB" sz="1200" kern="1200" dirty="0">
                          <a:effectLst/>
                        </a:rPr>
                        <a:t>below EU logo;</a:t>
                      </a:r>
                      <a:endParaRPr lang="en-GB" sz="1200" kern="1200" dirty="0">
                        <a:effectLst/>
                        <a:latin typeface="+mn-lt"/>
                      </a:endParaRPr>
                    </a:p>
                    <a:p>
                      <a:pPr marL="342900" lvl="0" indent="-342900">
                        <a:spcAft>
                          <a:spcPts val="600"/>
                        </a:spcAft>
                        <a:buFont typeface="Arial" charset="0"/>
                        <a:buChar char="•"/>
                        <a:tabLst>
                          <a:tab pos="457200" algn="l"/>
                        </a:tabLst>
                      </a:pPr>
                      <a:r>
                        <a:rPr lang="en-GB" sz="1200" kern="1200" dirty="0">
                          <a:effectLst/>
                          <a:latin typeface="+mn-lt"/>
                        </a:rPr>
                        <a:t>Additional partner </a:t>
                      </a:r>
                      <a:r>
                        <a:rPr lang="en-GB" sz="1200" strike="noStrike" kern="1200" dirty="0">
                          <a:effectLst/>
                          <a:latin typeface="+mn-lt"/>
                        </a:rPr>
                        <a:t>logos, </a:t>
                      </a:r>
                      <a:r>
                        <a:rPr lang="en-US" sz="1200" strike="noStrike" kern="1200" dirty="0">
                          <a:effectLst/>
                          <a:latin typeface="+mn-lt"/>
                        </a:rPr>
                        <a:t>no </a:t>
                      </a:r>
                      <a:r>
                        <a:rPr lang="en-US" sz="1200" kern="1200" dirty="0">
                          <a:effectLst/>
                          <a:latin typeface="+mn-lt"/>
                        </a:rPr>
                        <a:t>larger than 2/3 of size of EU logo</a:t>
                      </a:r>
                      <a:r>
                        <a:rPr lang="en-GB" sz="1200" kern="1200" dirty="0">
                          <a:effectLst/>
                          <a:latin typeface="+mn-lt"/>
                        </a:rPr>
                        <a:t>, can be </a:t>
                      </a:r>
                      <a:r>
                        <a:rPr lang="en-US" sz="1200" kern="1200" dirty="0">
                          <a:effectLst/>
                          <a:latin typeface="+mn-lt"/>
                        </a:rPr>
                        <a:t>included in the footer/bottom half.</a:t>
                      </a:r>
                    </a:p>
                    <a:p>
                      <a:pPr marL="342900" lvl="0" indent="-342900">
                        <a:spcAft>
                          <a:spcPts val="600"/>
                        </a:spcAft>
                        <a:buFont typeface="Arial" charset="0"/>
                        <a:buChar char="•"/>
                        <a:tabLst>
                          <a:tab pos="457200" algn="l"/>
                        </a:tabLst>
                      </a:pPr>
                      <a:endParaRPr lang="en-GB" sz="1200" dirty="0">
                        <a:effectLst/>
                        <a:latin typeface="+mn-lt"/>
                      </a:endParaRPr>
                    </a:p>
                  </a:txBody>
                  <a:tcPr marL="36195" marR="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55513">
                <a:tc>
                  <a:txBody>
                    <a:bodyPr/>
                    <a:lstStyle/>
                    <a:p>
                      <a:pPr algn="l">
                        <a:lnSpc>
                          <a:spcPct val="115000"/>
                        </a:lnSpc>
                        <a:spcAft>
                          <a:spcPts val="0"/>
                        </a:spcAft>
                      </a:pPr>
                      <a:r>
                        <a:rPr lang="en-GB" sz="1200" i="1" kern="1200" dirty="0">
                          <a:effectLst/>
                        </a:rPr>
                        <a:t>Publications, videos,</a:t>
                      </a:r>
                      <a:endParaRPr lang="en-GB" sz="1200" i="1" dirty="0">
                        <a:effectLst/>
                      </a:endParaRPr>
                    </a:p>
                    <a:p>
                      <a:pPr algn="l">
                        <a:lnSpc>
                          <a:spcPct val="115000"/>
                        </a:lnSpc>
                        <a:spcAft>
                          <a:spcPts val="0"/>
                        </a:spcAft>
                      </a:pPr>
                      <a:r>
                        <a:rPr lang="en-GB" sz="1200" i="1" kern="1200" dirty="0">
                          <a:effectLst/>
                        </a:rPr>
                        <a:t>websites, promotional items</a:t>
                      </a:r>
                      <a:endParaRPr lang="en-GB" sz="1200" i="1" dirty="0">
                        <a:effectLst/>
                        <a:latin typeface="Calibri" charset="0"/>
                        <a:ea typeface="Calibri" charset="0"/>
                        <a:cs typeface="Times New Roman" charset="0"/>
                      </a:endParaRPr>
                    </a:p>
                  </a:txBody>
                  <a:tcPr marL="77325" marR="77325" marT="41073" marB="410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363538" marR="0" lvl="0" indent="-352425" algn="l" defTabSz="914400" rtl="0" eaLnBrk="1" fontAlgn="auto" latinLnBrk="0" hangingPunct="1">
                        <a:lnSpc>
                          <a:spcPct val="100000"/>
                        </a:lnSpc>
                        <a:spcBef>
                          <a:spcPts val="0"/>
                        </a:spcBef>
                        <a:spcAft>
                          <a:spcPts val="600"/>
                        </a:spcAft>
                        <a:buClrTx/>
                        <a:buSzTx/>
                        <a:buFont typeface="Arial" charset="0"/>
                        <a:buChar char="•"/>
                        <a:tabLst>
                          <a:tab pos="457200" algn="l"/>
                        </a:tabLst>
                        <a:defRPr/>
                      </a:pPr>
                      <a:r>
                        <a:rPr lang="en-GB" sz="1200" kern="1200" dirty="0">
                          <a:effectLst/>
                        </a:rPr>
                        <a:t>EU logo must be located where</a:t>
                      </a:r>
                      <a:r>
                        <a:rPr lang="en-GB" sz="1200" kern="1200" baseline="0" dirty="0">
                          <a:effectLst/>
                        </a:rPr>
                        <a:t> appropriate and visible as approved by EU PM;</a:t>
                      </a:r>
                      <a:endParaRPr lang="en-GB" sz="1200" kern="1200" dirty="0">
                        <a:effectLst/>
                      </a:endParaRPr>
                    </a:p>
                    <a:p>
                      <a:pPr marL="363538" marR="0" lvl="0" indent="-352425" algn="l" defTabSz="914400" rtl="0" eaLnBrk="1" fontAlgn="auto" latinLnBrk="0" hangingPunct="1">
                        <a:lnSpc>
                          <a:spcPct val="100000"/>
                        </a:lnSpc>
                        <a:spcBef>
                          <a:spcPts val="0"/>
                        </a:spcBef>
                        <a:spcAft>
                          <a:spcPts val="600"/>
                        </a:spcAft>
                        <a:buClrTx/>
                        <a:buSzTx/>
                        <a:buFont typeface="Arial" charset="0"/>
                        <a:buChar char="•"/>
                        <a:tabLst>
                          <a:tab pos="457200" algn="l"/>
                        </a:tabLst>
                        <a:defRPr/>
                      </a:pPr>
                      <a:r>
                        <a:rPr lang="en-US" sz="1200" kern="1200" baseline="0" dirty="0">
                          <a:solidFill>
                            <a:schemeClr val="tx1"/>
                          </a:solidFill>
                          <a:effectLst/>
                          <a:latin typeface="+mn-lt"/>
                          <a:ea typeface="+mn-ea"/>
                          <a:cs typeface="+mn-cs"/>
                        </a:rPr>
                        <a:t>Appropriate disclaimer should be included for publications, websites, videos.</a:t>
                      </a:r>
                      <a:endParaRPr lang="en-GB" sz="1200" kern="1200" dirty="0">
                        <a:solidFill>
                          <a:schemeClr val="tx1"/>
                        </a:solidFill>
                        <a:effectLst/>
                        <a:latin typeface="+mn-lt"/>
                        <a:ea typeface="+mn-ea"/>
                        <a:cs typeface="+mn-cs"/>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10003"/>
                  </a:ext>
                </a:extLst>
              </a:tr>
              <a:tr h="855513">
                <a:tc>
                  <a:txBody>
                    <a:bodyPr/>
                    <a:lstStyle/>
                    <a:p>
                      <a:pPr algn="l">
                        <a:lnSpc>
                          <a:spcPct val="115000"/>
                        </a:lnSpc>
                        <a:spcAft>
                          <a:spcPts val="0"/>
                        </a:spcAft>
                      </a:pPr>
                      <a:r>
                        <a:rPr lang="en-GB" sz="1200" i="1" dirty="0">
                          <a:effectLst/>
                          <a:latin typeface="Calibri" charset="0"/>
                          <a:ea typeface="Calibri" charset="0"/>
                          <a:cs typeface="Times New Roman" charset="0"/>
                        </a:rPr>
                        <a:t>Project</a:t>
                      </a:r>
                      <a:r>
                        <a:rPr lang="en-GB" sz="1200" i="1" baseline="0" dirty="0">
                          <a:effectLst/>
                          <a:latin typeface="Calibri" charset="0"/>
                          <a:ea typeface="Calibri" charset="0"/>
                          <a:cs typeface="Times New Roman" charset="0"/>
                        </a:rPr>
                        <a:t> stationary, business cards,  correspondence</a:t>
                      </a:r>
                      <a:endParaRPr lang="en-GB" sz="1200" i="1" dirty="0">
                        <a:effectLst/>
                        <a:latin typeface="Calibri" charset="0"/>
                        <a:ea typeface="Calibri" charset="0"/>
                        <a:cs typeface="Times New Roman" charset="0"/>
                      </a:endParaRPr>
                    </a:p>
                  </a:txBody>
                  <a:tcPr marL="77325" marR="77325" marT="41073" marB="410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spcAft>
                          <a:spcPts val="600"/>
                        </a:spcAft>
                        <a:buFont typeface="Arial" panose="020B0604020202020204" pitchFamily="34" charset="0"/>
                        <a:buChar char="•"/>
                        <a:tabLst>
                          <a:tab pos="457200" algn="l"/>
                        </a:tabLst>
                      </a:pPr>
                      <a:r>
                        <a:rPr lang="en-GB" sz="1200" kern="1200" dirty="0">
                          <a:effectLst/>
                        </a:rPr>
                        <a:t>EU logo cannot</a:t>
                      </a:r>
                      <a:r>
                        <a:rPr lang="en-GB" sz="1200" kern="1200" baseline="0" dirty="0">
                          <a:effectLst/>
                        </a:rPr>
                        <a:t> be used</a:t>
                      </a:r>
                    </a:p>
                    <a:p>
                      <a:pPr marL="171450" lvl="0" indent="-171450">
                        <a:spcAft>
                          <a:spcPts val="600"/>
                        </a:spcAft>
                        <a:buFont typeface="Arial" panose="020B0604020202020204" pitchFamily="34" charset="0"/>
                        <a:buChar char="•"/>
                        <a:tabLst>
                          <a:tab pos="457200" algn="l"/>
                        </a:tabLst>
                      </a:pPr>
                      <a:r>
                        <a:rPr lang="en-GB" sz="1200" kern="1200" baseline="0" dirty="0">
                          <a:effectLst/>
                        </a:rPr>
                        <a:t>Must contain text: "This project is funded by the European Union"</a:t>
                      </a:r>
                      <a:endParaRPr lang="en-GB" sz="1200" kern="1200" dirty="0">
                        <a:effectLst/>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lgn="l" defTabSz="914400" rtl="0" eaLnBrk="1" latinLnBrk="0" hangingPunct="1">
                        <a:spcAft>
                          <a:spcPts val="600"/>
                        </a:spcAft>
                        <a:buFont typeface="Arial" panose="020B0604020202020204" pitchFamily="34" charset="0"/>
                        <a:buChar char="•"/>
                        <a:tabLst>
                          <a:tab pos="457200" algn="l"/>
                        </a:tabLst>
                      </a:pPr>
                      <a:r>
                        <a:rPr lang="en-GB" sz="1200" kern="1200" dirty="0">
                          <a:solidFill>
                            <a:schemeClr val="dk1"/>
                          </a:solidFill>
                          <a:effectLst/>
                          <a:latin typeface="+mn-lt"/>
                          <a:ea typeface="+mn-ea"/>
                          <a:cs typeface="+mn-cs"/>
                        </a:rPr>
                        <a:t>EU logo cannot be used</a:t>
                      </a:r>
                    </a:p>
                    <a:p>
                      <a:pPr marL="171450" lvl="0" indent="-171450" algn="l" defTabSz="914400" rtl="0" eaLnBrk="1" latinLnBrk="0" hangingPunct="1">
                        <a:spcAft>
                          <a:spcPts val="600"/>
                        </a:spcAft>
                        <a:buFont typeface="Arial" panose="020B0604020202020204" pitchFamily="34" charset="0"/>
                        <a:buChar char="•"/>
                        <a:tabLst>
                          <a:tab pos="457200" algn="l"/>
                        </a:tabLst>
                      </a:pPr>
                      <a:r>
                        <a:rPr lang="en-GB" sz="1200" kern="1200" dirty="0">
                          <a:solidFill>
                            <a:schemeClr val="dk1"/>
                          </a:solidFill>
                          <a:effectLst/>
                          <a:latin typeface="+mn-lt"/>
                          <a:ea typeface="+mn-ea"/>
                          <a:cs typeface="+mn-cs"/>
                        </a:rPr>
                        <a:t>Must contain text: "Implemented</a:t>
                      </a:r>
                      <a:r>
                        <a:rPr lang="en-GB" sz="1200" kern="1200" baseline="0" dirty="0">
                          <a:solidFill>
                            <a:schemeClr val="dk1"/>
                          </a:solidFill>
                          <a:effectLst/>
                          <a:latin typeface="+mn-lt"/>
                          <a:ea typeface="+mn-ea"/>
                          <a:cs typeface="+mn-cs"/>
                        </a:rPr>
                        <a:t> on behalf of the </a:t>
                      </a:r>
                      <a:r>
                        <a:rPr lang="en-GB" sz="1200" kern="1200" dirty="0">
                          <a:solidFill>
                            <a:schemeClr val="dk1"/>
                          </a:solidFill>
                          <a:effectLst/>
                          <a:latin typeface="+mn-lt"/>
                          <a:ea typeface="+mn-ea"/>
                          <a:cs typeface="+mn-cs"/>
                        </a:rPr>
                        <a:t>European Union"</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TextBox 1"/>
          <p:cNvSpPr txBox="1"/>
          <p:nvPr/>
        </p:nvSpPr>
        <p:spPr>
          <a:xfrm>
            <a:off x="340242" y="6379535"/>
            <a:ext cx="8888818" cy="261610"/>
          </a:xfrm>
          <a:prstGeom prst="rect">
            <a:avLst/>
          </a:prstGeom>
          <a:noFill/>
        </p:spPr>
        <p:txBody>
          <a:bodyPr wrap="square" rtlCol="0">
            <a:spAutoFit/>
          </a:bodyPr>
          <a:lstStyle/>
          <a:p>
            <a:r>
              <a:rPr lang="en-GB" sz="1100" dirty="0"/>
              <a:t>*When the EU provides more than 50% of funding for a project or initiative</a:t>
            </a:r>
          </a:p>
        </p:txBody>
      </p:sp>
    </p:spTree>
    <p:extLst>
      <p:ext uri="{BB962C8B-B14F-4D97-AF65-F5344CB8AC3E}">
        <p14:creationId xmlns:p14="http://schemas.microsoft.com/office/powerpoint/2010/main" val="228799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055" y="0"/>
            <a:ext cx="10515600" cy="1325563"/>
          </a:xfrm>
        </p:spPr>
        <p:txBody>
          <a:bodyPr>
            <a:normAutofit/>
          </a:bodyPr>
          <a:lstStyle/>
          <a:p>
            <a:pPr algn="ctr"/>
            <a:r>
              <a:rPr lang="en-US" sz="4000" b="1" dirty="0"/>
              <a:t>2c. Project Banners</a:t>
            </a:r>
          </a:p>
        </p:txBody>
      </p:sp>
      <p:sp>
        <p:nvSpPr>
          <p:cNvPr id="3" name="Content Placeholder 2"/>
          <p:cNvSpPr>
            <a:spLocks noGrp="1"/>
          </p:cNvSpPr>
          <p:nvPr>
            <p:ph idx="1"/>
          </p:nvPr>
        </p:nvSpPr>
        <p:spPr>
          <a:xfrm>
            <a:off x="372140" y="1551345"/>
            <a:ext cx="11111023" cy="4214455"/>
          </a:xfrm>
        </p:spPr>
        <p:txBody>
          <a:bodyPr>
            <a:normAutofit/>
          </a:bodyPr>
          <a:lstStyle/>
          <a:p>
            <a:r>
              <a:rPr lang="en-US" dirty="0"/>
              <a:t>A project banner is required at all EU-funded </a:t>
            </a:r>
            <a:r>
              <a:rPr lang="en-US" dirty="0">
                <a:solidFill>
                  <a:sysClr val="windowText" lastClr="000000"/>
                </a:solidFill>
              </a:rPr>
              <a:t>project events and must be placed visibly;</a:t>
            </a:r>
          </a:p>
          <a:p>
            <a:endParaRPr lang="en-US" dirty="0">
              <a:solidFill>
                <a:sysClr val="windowText" lastClr="000000"/>
              </a:solidFill>
            </a:endParaRPr>
          </a:p>
          <a:p>
            <a:r>
              <a:rPr lang="en-US" dirty="0"/>
              <a:t>All project banners must be approved by the EU before printing;</a:t>
            </a:r>
          </a:p>
          <a:p>
            <a:endParaRPr lang="en-US" dirty="0"/>
          </a:p>
          <a:p>
            <a:r>
              <a:rPr lang="en-US" dirty="0"/>
              <a:t>Logo rules follow those of Press Releases broadly but can be adapted to suit banner</a:t>
            </a:r>
          </a:p>
          <a:p>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99606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2d. Promotional Items</a:t>
            </a:r>
          </a:p>
        </p:txBody>
      </p:sp>
      <p:sp>
        <p:nvSpPr>
          <p:cNvPr id="3" name="Content Placeholder 2"/>
          <p:cNvSpPr>
            <a:spLocks noGrp="1"/>
          </p:cNvSpPr>
          <p:nvPr>
            <p:ph idx="1"/>
          </p:nvPr>
        </p:nvSpPr>
        <p:spPr/>
        <p:txBody>
          <a:bodyPr/>
          <a:lstStyle/>
          <a:p>
            <a:r>
              <a:rPr lang="en-US" dirty="0"/>
              <a:t>All promotional items must be approved by the EU </a:t>
            </a:r>
            <a:r>
              <a:rPr lang="en-US" u="sng" dirty="0"/>
              <a:t>before being produced</a:t>
            </a:r>
            <a:r>
              <a:rPr lang="en-US" dirty="0"/>
              <a:t>;</a:t>
            </a:r>
          </a:p>
          <a:p>
            <a:endParaRPr lang="en-US" dirty="0"/>
          </a:p>
          <a:p>
            <a:r>
              <a:rPr lang="en-US" dirty="0"/>
              <a:t>The EU  logo must be placed on all promotional items </a:t>
            </a:r>
            <a:r>
              <a:rPr lang="mr-IN" dirty="0"/>
              <a:t>–</a:t>
            </a:r>
            <a:r>
              <a:rPr lang="en-US" dirty="0"/>
              <a:t> other logos can be added following the points set out in reference table</a:t>
            </a:r>
          </a:p>
        </p:txBody>
      </p:sp>
    </p:spTree>
    <p:extLst>
      <p:ext uri="{BB962C8B-B14F-4D97-AF65-F5344CB8AC3E}">
        <p14:creationId xmlns:p14="http://schemas.microsoft.com/office/powerpoint/2010/main" val="129884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2e. Exception: Project Communication</a:t>
            </a:r>
          </a:p>
        </p:txBody>
      </p:sp>
      <p:sp>
        <p:nvSpPr>
          <p:cNvPr id="3" name="Content Placeholder 2"/>
          <p:cNvSpPr>
            <a:spLocks noGrp="1"/>
          </p:cNvSpPr>
          <p:nvPr>
            <p:ph idx="1"/>
          </p:nvPr>
        </p:nvSpPr>
        <p:spPr>
          <a:xfrm>
            <a:off x="414671" y="1825625"/>
            <a:ext cx="10939130" cy="4351338"/>
          </a:xfrm>
        </p:spPr>
        <p:txBody>
          <a:bodyPr>
            <a:normAutofit/>
          </a:bodyPr>
          <a:lstStyle/>
          <a:p>
            <a:pPr marL="0" indent="0">
              <a:buNone/>
            </a:pPr>
            <a:r>
              <a:rPr lang="en-GB" dirty="0">
                <a:latin typeface="Calibri" charset="0"/>
                <a:ea typeface="Calibri" charset="0"/>
                <a:cs typeface="Times New Roman" charset="0"/>
              </a:rPr>
              <a:t>Project stationary, business cards, and written and electronic  correspondence: </a:t>
            </a:r>
          </a:p>
          <a:p>
            <a:pPr marL="457200" indent="-457200">
              <a:buFont typeface="+mj-lt"/>
              <a:buAutoNum type="arabicPeriod"/>
            </a:pPr>
            <a:r>
              <a:rPr lang="en-GB" dirty="0">
                <a:latin typeface="Calibri" charset="0"/>
                <a:ea typeface="Calibri" charset="0"/>
                <a:cs typeface="Times New Roman" charset="0"/>
              </a:rPr>
              <a:t>Are not permitted to include any EU emblem;</a:t>
            </a:r>
          </a:p>
          <a:p>
            <a:pPr marL="457200" indent="-457200">
              <a:buFont typeface="+mj-lt"/>
              <a:buAutoNum type="arabicPeriod"/>
            </a:pPr>
            <a:endParaRPr lang="en-GB" dirty="0">
              <a:latin typeface="Calibri" charset="0"/>
              <a:cs typeface="Times New Roman" charset="0"/>
            </a:endParaRPr>
          </a:p>
          <a:p>
            <a:pPr marL="457200" indent="-457200">
              <a:buFont typeface="+mj-lt"/>
              <a:buAutoNum type="arabicPeriod"/>
            </a:pPr>
            <a:r>
              <a:rPr lang="en-GB" dirty="0">
                <a:latin typeface="Calibri" charset="0"/>
                <a:cs typeface="Times New Roman" charset="0"/>
              </a:rPr>
              <a:t>Must include the name of the project and the following statement: </a:t>
            </a:r>
          </a:p>
          <a:p>
            <a:pPr lvl="1"/>
            <a:r>
              <a:rPr lang="en-GB" dirty="0">
                <a:latin typeface="Calibri" charset="0"/>
                <a:cs typeface="Times New Roman" charset="0"/>
              </a:rPr>
              <a:t>For Grant contracts: "</a:t>
            </a:r>
            <a:r>
              <a:rPr lang="en-GB" dirty="0"/>
              <a:t>This project is funded by the European Union"</a:t>
            </a:r>
          </a:p>
          <a:p>
            <a:pPr lvl="1"/>
            <a:r>
              <a:rPr lang="en-GB" dirty="0"/>
              <a:t>For Service contracts: "This project is i</a:t>
            </a:r>
            <a:r>
              <a:rPr lang="en-GB" dirty="0">
                <a:solidFill>
                  <a:schemeClr val="dk1"/>
                </a:solidFill>
              </a:rPr>
              <a:t>mplemented on behalf of the European Union by…"</a:t>
            </a:r>
            <a:endParaRPr lang="en-GB" dirty="0"/>
          </a:p>
        </p:txBody>
      </p:sp>
    </p:spTree>
    <p:extLst>
      <p:ext uri="{BB962C8B-B14F-4D97-AF65-F5344CB8AC3E}">
        <p14:creationId xmlns:p14="http://schemas.microsoft.com/office/powerpoint/2010/main" val="119181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a:t>3. Content Disclaimer</a:t>
            </a:r>
          </a:p>
        </p:txBody>
      </p:sp>
      <p:sp>
        <p:nvSpPr>
          <p:cNvPr id="3" name="Content Placeholder 2"/>
          <p:cNvSpPr>
            <a:spLocks noGrp="1"/>
          </p:cNvSpPr>
          <p:nvPr>
            <p:ph idx="1"/>
          </p:nvPr>
        </p:nvSpPr>
        <p:spPr>
          <a:xfrm>
            <a:off x="838200" y="1397000"/>
            <a:ext cx="10515600" cy="4779963"/>
          </a:xfrm>
        </p:spPr>
        <p:txBody>
          <a:bodyPr>
            <a:normAutofit lnSpcReduction="10000"/>
          </a:bodyPr>
          <a:lstStyle/>
          <a:p>
            <a:r>
              <a:rPr lang="en-US" sz="3200" dirty="0"/>
              <a:t>All Publications/films/websites developed with EU funds must be approved by the EU </a:t>
            </a:r>
            <a:r>
              <a:rPr lang="en-US" sz="3200" u="sng" dirty="0"/>
              <a:t>before production of the material</a:t>
            </a:r>
            <a:r>
              <a:rPr lang="en-US" sz="3200" dirty="0"/>
              <a:t>;</a:t>
            </a:r>
            <a:endParaRPr lang="en-US" sz="3200" strike="sngStrike" dirty="0"/>
          </a:p>
          <a:p>
            <a:r>
              <a:rPr lang="en-US" sz="3200" dirty="0"/>
              <a:t>Anything produced by the project that has content must contain the following disclaimer in the relevant language, adapted as necessary:</a:t>
            </a:r>
          </a:p>
          <a:p>
            <a:pPr marL="542925" indent="0">
              <a:buNone/>
            </a:pPr>
            <a:r>
              <a:rPr lang="en-GB" altLang="en-US" sz="2400" dirty="0"/>
              <a:t>"</a:t>
            </a:r>
            <a:r>
              <a:rPr lang="en-GB" altLang="en-US" sz="2400" dirty="0">
                <a:solidFill>
                  <a:schemeClr val="accent2"/>
                </a:solidFill>
              </a:rPr>
              <a:t>This &lt;</a:t>
            </a:r>
            <a:r>
              <a:rPr lang="en-GB" altLang="en-US" sz="2400" u="sng" dirty="0">
                <a:solidFill>
                  <a:schemeClr val="accent2"/>
                </a:solidFill>
              </a:rPr>
              <a:t>publication/film/website</a:t>
            </a:r>
            <a:r>
              <a:rPr lang="en-GB" altLang="en-US" sz="2400" dirty="0">
                <a:solidFill>
                  <a:schemeClr val="accent2"/>
                </a:solidFill>
              </a:rPr>
              <a:t>&gt; has been produced with the </a:t>
            </a:r>
            <a:r>
              <a:rPr lang="az-Latn-AZ" altLang="en-US" sz="2400" dirty="0">
                <a:solidFill>
                  <a:schemeClr val="accent2"/>
                </a:solidFill>
              </a:rPr>
              <a:t>financial </a:t>
            </a:r>
            <a:r>
              <a:rPr lang="en-GB" altLang="en-US" sz="2400" dirty="0">
                <a:solidFill>
                  <a:schemeClr val="accent2"/>
                </a:solidFill>
              </a:rPr>
              <a:t>assistance of the European Union. Its contents are the sole responsibility of &lt;</a:t>
            </a:r>
            <a:r>
              <a:rPr lang="en-GB" altLang="en-US" sz="2400" u="sng" dirty="0">
                <a:solidFill>
                  <a:schemeClr val="accent2"/>
                </a:solidFill>
              </a:rPr>
              <a:t>contractor</a:t>
            </a:r>
            <a:r>
              <a:rPr lang="en-GB" altLang="en-US" sz="2400" dirty="0">
                <a:solidFill>
                  <a:schemeClr val="accent2"/>
                </a:solidFill>
              </a:rPr>
              <a:t>&gt; and do not necessarily reflect the views of the European Union."</a:t>
            </a:r>
          </a:p>
          <a:p>
            <a:pPr marL="542925" indent="0">
              <a:buNone/>
            </a:pPr>
            <a:r>
              <a:rPr lang="en-US" sz="2400" dirty="0">
                <a:solidFill>
                  <a:schemeClr val="accent2"/>
                </a:solidFill>
              </a:rPr>
              <a:t>“</a:t>
            </a:r>
            <a:r>
              <a:rPr lang="az-Latn-AZ" sz="2400" dirty="0">
                <a:solidFill>
                  <a:schemeClr val="accent2"/>
                </a:solidFill>
              </a:rPr>
              <a:t>Bu </a:t>
            </a:r>
            <a:r>
              <a:rPr lang="en-US" sz="2400" dirty="0" err="1">
                <a:solidFill>
                  <a:schemeClr val="accent2"/>
                </a:solidFill>
              </a:rPr>
              <a:t>nəşr</a:t>
            </a:r>
            <a:r>
              <a:rPr lang="en-US" sz="2400" dirty="0">
                <a:solidFill>
                  <a:schemeClr val="accent2"/>
                </a:solidFill>
              </a:rPr>
              <a:t>/film/</a:t>
            </a:r>
            <a:r>
              <a:rPr lang="en-US" sz="2400" dirty="0" err="1">
                <a:solidFill>
                  <a:schemeClr val="accent2"/>
                </a:solidFill>
              </a:rPr>
              <a:t>veb</a:t>
            </a:r>
            <a:r>
              <a:rPr lang="en-US" sz="2400" dirty="0">
                <a:solidFill>
                  <a:schemeClr val="accent2"/>
                </a:solidFill>
              </a:rPr>
              <a:t>-s</a:t>
            </a:r>
            <a:r>
              <a:rPr lang="az-Latn-AZ" sz="2400" dirty="0">
                <a:solidFill>
                  <a:schemeClr val="accent2"/>
                </a:solidFill>
              </a:rPr>
              <a:t>əhifə</a:t>
            </a:r>
            <a:r>
              <a:rPr lang="en-US" sz="2400" dirty="0">
                <a:solidFill>
                  <a:schemeClr val="accent2"/>
                </a:solidFill>
              </a:rPr>
              <a:t> </a:t>
            </a:r>
            <a:r>
              <a:rPr lang="az-Latn-AZ" sz="2400" dirty="0">
                <a:solidFill>
                  <a:schemeClr val="accent2"/>
                </a:solidFill>
              </a:rPr>
              <a:t>Avropa İttifaqının maliyyə yardımı ilə hazırlanmışdır. </a:t>
            </a:r>
            <a:r>
              <a:rPr lang="en-GB" sz="2400" dirty="0" err="1">
                <a:solidFill>
                  <a:schemeClr val="accent2"/>
                </a:solidFill>
              </a:rPr>
              <a:t>Onun</a:t>
            </a:r>
            <a:r>
              <a:rPr lang="az-Latn-AZ" sz="2400" dirty="0">
                <a:solidFill>
                  <a:schemeClr val="accent2"/>
                </a:solidFill>
              </a:rPr>
              <a:t> məzmununa görə </a:t>
            </a:r>
            <a:r>
              <a:rPr lang="en-US" sz="2400" dirty="0">
                <a:solidFill>
                  <a:schemeClr val="accent2"/>
                </a:solidFill>
              </a:rPr>
              <a:t>&lt;</a:t>
            </a:r>
            <a:r>
              <a:rPr lang="en-GB" sz="2400" dirty="0" err="1">
                <a:solidFill>
                  <a:schemeClr val="accent2"/>
                </a:solidFill>
              </a:rPr>
              <a:t>podrat</a:t>
            </a:r>
            <a:r>
              <a:rPr lang="az-Latn-AZ" sz="2400" dirty="0">
                <a:solidFill>
                  <a:schemeClr val="accent2"/>
                </a:solidFill>
              </a:rPr>
              <a:t>çı</a:t>
            </a:r>
            <a:r>
              <a:rPr lang="en-US" sz="2400" dirty="0">
                <a:solidFill>
                  <a:schemeClr val="accent2"/>
                </a:solidFill>
              </a:rPr>
              <a:t>&gt;</a:t>
            </a:r>
            <a:r>
              <a:rPr lang="az-Latn-AZ" sz="2400" dirty="0">
                <a:solidFill>
                  <a:schemeClr val="accent2"/>
                </a:solidFill>
              </a:rPr>
              <a:t> məsuliyyət daşıyır ve burada ifadə olunan fikirlər heç bir halda Avropa İttifaqının rəsmi mövqeyi kimi qəbul edilə bilməz.</a:t>
            </a:r>
            <a:r>
              <a:rPr lang="en-GB" sz="2400" dirty="0">
                <a:solidFill>
                  <a:schemeClr val="accent2"/>
                </a:solidFill>
              </a:rPr>
              <a:t>'</a:t>
            </a:r>
          </a:p>
          <a:p>
            <a:pPr marL="542925" indent="0">
              <a:buNone/>
            </a:pPr>
            <a:endParaRPr lang="pl-PL" sz="2400" dirty="0">
              <a:solidFill>
                <a:schemeClr val="accent2"/>
              </a:solidFill>
            </a:endParaRPr>
          </a:p>
          <a:p>
            <a:endParaRPr lang="en-GB" dirty="0"/>
          </a:p>
        </p:txBody>
      </p:sp>
    </p:spTree>
    <p:extLst>
      <p:ext uri="{BB962C8B-B14F-4D97-AF65-F5344CB8AC3E}">
        <p14:creationId xmlns:p14="http://schemas.microsoft.com/office/powerpoint/2010/main" val="317706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4.</a:t>
            </a:r>
            <a:r>
              <a:rPr lang="en-US" sz="4000" b="1" baseline="0" dirty="0"/>
              <a:t> Project Events:</a:t>
            </a:r>
            <a:r>
              <a:rPr lang="en-US" sz="4000" b="1" dirty="0"/>
              <a:t> Requirements</a:t>
            </a:r>
          </a:p>
        </p:txBody>
      </p:sp>
      <p:sp>
        <p:nvSpPr>
          <p:cNvPr id="3" name="Content Placeholder 2"/>
          <p:cNvSpPr>
            <a:spLocks noGrp="1"/>
          </p:cNvSpPr>
          <p:nvPr>
            <p:ph idx="1"/>
          </p:nvPr>
        </p:nvSpPr>
        <p:spPr>
          <a:xfrm>
            <a:off x="542260" y="1616150"/>
            <a:ext cx="11036596" cy="4890976"/>
          </a:xfrm>
        </p:spPr>
        <p:txBody>
          <a:bodyPr>
            <a:normAutofit lnSpcReduction="10000"/>
          </a:bodyPr>
          <a:lstStyle/>
          <a:p>
            <a:pPr>
              <a:lnSpc>
                <a:spcPct val="100000"/>
              </a:lnSpc>
              <a:spcBef>
                <a:spcPts val="0"/>
              </a:spcBef>
            </a:pPr>
            <a:r>
              <a:rPr lang="en-US" sz="2400" dirty="0"/>
              <a:t>All projects should have at least a launch and a closing event.  All events should be identified in the CVP;</a:t>
            </a:r>
          </a:p>
          <a:p>
            <a:pPr>
              <a:lnSpc>
                <a:spcPct val="100000"/>
              </a:lnSpc>
              <a:spcBef>
                <a:spcPts val="0"/>
              </a:spcBef>
            </a:pPr>
            <a:endParaRPr lang="en-US" sz="2400" dirty="0"/>
          </a:p>
          <a:p>
            <a:pPr>
              <a:lnSpc>
                <a:spcPct val="100000"/>
              </a:lnSpc>
              <a:spcBef>
                <a:spcPts val="0"/>
              </a:spcBef>
            </a:pPr>
            <a:r>
              <a:rPr lang="en-US" sz="2400" dirty="0"/>
              <a:t>The EU must be invited to speak at </a:t>
            </a:r>
            <a:r>
              <a:rPr lang="en-US" sz="2400" u="sng" dirty="0"/>
              <a:t>all</a:t>
            </a:r>
            <a:r>
              <a:rPr lang="en-US" sz="2400" dirty="0"/>
              <a:t> project events: EU project manager is notified at least </a:t>
            </a:r>
            <a:r>
              <a:rPr lang="en-US" sz="2400" u="sng" dirty="0"/>
              <a:t>one week </a:t>
            </a:r>
            <a:r>
              <a:rPr lang="en-US" sz="2400" dirty="0"/>
              <a:t>in advance, and scheduling of events should be flexible to allow EU presence at them;</a:t>
            </a:r>
          </a:p>
          <a:p>
            <a:pPr marL="0" indent="0">
              <a:lnSpc>
                <a:spcPct val="100000"/>
              </a:lnSpc>
              <a:spcBef>
                <a:spcPts val="0"/>
              </a:spcBef>
              <a:buNone/>
            </a:pPr>
            <a:endParaRPr lang="en-US" sz="2400" dirty="0"/>
          </a:p>
          <a:p>
            <a:pPr>
              <a:lnSpc>
                <a:spcPct val="100000"/>
              </a:lnSpc>
              <a:spcBef>
                <a:spcPts val="0"/>
              </a:spcBef>
            </a:pPr>
            <a:r>
              <a:rPr lang="en-US" sz="2400" dirty="0"/>
              <a:t>A press release in </a:t>
            </a:r>
            <a:r>
              <a:rPr lang="az-Latn-AZ" sz="2400" dirty="0"/>
              <a:t>Azerbaijani</a:t>
            </a:r>
            <a:r>
              <a:rPr lang="en-US" sz="2400" dirty="0"/>
              <a:t> and English is prepared for each </a:t>
            </a:r>
            <a:r>
              <a:rPr lang="en-US" sz="2400" u="sng" dirty="0"/>
              <a:t>significant</a:t>
            </a:r>
            <a:r>
              <a:rPr lang="en-US" sz="2400" dirty="0"/>
              <a:t> event, and submitted one week in advance for approved by the EU  before the event;</a:t>
            </a:r>
          </a:p>
          <a:p>
            <a:pPr marL="0" indent="0">
              <a:lnSpc>
                <a:spcPct val="100000"/>
              </a:lnSpc>
              <a:spcBef>
                <a:spcPts val="0"/>
              </a:spcBef>
              <a:buNone/>
            </a:pPr>
            <a:endParaRPr lang="en-US" sz="2400" dirty="0"/>
          </a:p>
          <a:p>
            <a:pPr>
              <a:lnSpc>
                <a:spcPct val="100000"/>
              </a:lnSpc>
              <a:spcBef>
                <a:spcPts val="0"/>
              </a:spcBef>
            </a:pPr>
            <a:r>
              <a:rPr lang="en-US" sz="2400" dirty="0"/>
              <a:t>There is a large banner with the EU logo visible at </a:t>
            </a:r>
            <a:r>
              <a:rPr lang="en-US" sz="2400" u="sng" dirty="0"/>
              <a:t>all</a:t>
            </a:r>
            <a:r>
              <a:rPr lang="en-US" sz="2400" dirty="0"/>
              <a:t> project events;</a:t>
            </a:r>
          </a:p>
          <a:p>
            <a:pPr marL="0" indent="0">
              <a:lnSpc>
                <a:spcPct val="100000"/>
              </a:lnSpc>
              <a:spcBef>
                <a:spcPts val="0"/>
              </a:spcBef>
              <a:buNone/>
            </a:pPr>
            <a:endParaRPr lang="en-US" sz="2400" dirty="0"/>
          </a:p>
          <a:p>
            <a:pPr>
              <a:lnSpc>
                <a:spcPct val="100000"/>
              </a:lnSpc>
              <a:spcBef>
                <a:spcPts val="0"/>
              </a:spcBef>
            </a:pPr>
            <a:r>
              <a:rPr lang="en-US" sz="2400" dirty="0"/>
              <a:t>For major events, photos highlighting the event, EU presence, and EU visibility must be shared with the EU </a:t>
            </a:r>
            <a:r>
              <a:rPr lang="en-US" sz="2400" u="sng" dirty="0"/>
              <a:t>at latest one day after the event.</a:t>
            </a:r>
            <a:r>
              <a:rPr lang="en-US" sz="2400" dirty="0"/>
              <a:t> </a:t>
            </a:r>
            <a:endParaRPr lang="en-US" sz="2400" dirty="0">
              <a:solidFill>
                <a:srgbClr val="FF0000"/>
              </a:solidFill>
            </a:endParaRPr>
          </a:p>
        </p:txBody>
      </p:sp>
    </p:spTree>
    <p:extLst>
      <p:ext uri="{BB962C8B-B14F-4D97-AF65-F5344CB8AC3E}">
        <p14:creationId xmlns:p14="http://schemas.microsoft.com/office/powerpoint/2010/main" val="1204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4a. Project Events: Invitations</a:t>
            </a:r>
          </a:p>
        </p:txBody>
      </p:sp>
      <p:sp>
        <p:nvSpPr>
          <p:cNvPr id="3" name="Content Placeholder 2"/>
          <p:cNvSpPr>
            <a:spLocks noGrp="1"/>
          </p:cNvSpPr>
          <p:nvPr>
            <p:ph idx="1"/>
          </p:nvPr>
        </p:nvSpPr>
        <p:spPr>
          <a:xfrm>
            <a:off x="435935" y="1605516"/>
            <a:ext cx="11270512" cy="4774019"/>
          </a:xfrm>
        </p:spPr>
        <p:txBody>
          <a:bodyPr/>
          <a:lstStyle/>
          <a:p>
            <a:r>
              <a:rPr lang="en-US" sz="2400" dirty="0"/>
              <a:t>All invitations to project events and lists of invitees must be approved by the EU before being distributed;</a:t>
            </a:r>
          </a:p>
          <a:p>
            <a:pPr marL="0" indent="0">
              <a:buNone/>
            </a:pPr>
            <a:endParaRPr lang="en-US" sz="2400" dirty="0"/>
          </a:p>
          <a:p>
            <a:r>
              <a:rPr lang="en-US" sz="2400" dirty="0"/>
              <a:t>Invitations must comply with EU logo requirements in the reference table ).</a:t>
            </a:r>
          </a:p>
          <a:p>
            <a:pPr marL="0" indent="0">
              <a:buNone/>
            </a:pPr>
            <a:endParaRPr lang="en-US" sz="2400" dirty="0"/>
          </a:p>
          <a:p>
            <a:pPr marL="0" indent="0">
              <a:buNone/>
            </a:pPr>
            <a:endParaRPr lang="en-US" dirty="0"/>
          </a:p>
          <a:p>
            <a:endParaRPr lang="en-US" dirty="0"/>
          </a:p>
        </p:txBody>
      </p:sp>
    </p:spTree>
    <p:extLst>
      <p:ext uri="{BB962C8B-B14F-4D97-AF65-F5344CB8AC3E}">
        <p14:creationId xmlns:p14="http://schemas.microsoft.com/office/powerpoint/2010/main" val="1069489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i="1" dirty="0"/>
              <a:t>Recommendations: Project Events</a:t>
            </a:r>
          </a:p>
        </p:txBody>
      </p:sp>
      <p:sp>
        <p:nvSpPr>
          <p:cNvPr id="3" name="Content Placeholder 2"/>
          <p:cNvSpPr>
            <a:spLocks noGrp="1"/>
          </p:cNvSpPr>
          <p:nvPr>
            <p:ph idx="1"/>
          </p:nvPr>
        </p:nvSpPr>
        <p:spPr>
          <a:xfrm>
            <a:off x="510363" y="1552353"/>
            <a:ext cx="11174818" cy="4901610"/>
          </a:xfrm>
        </p:spPr>
        <p:txBody>
          <a:bodyPr/>
          <a:lstStyle/>
          <a:p>
            <a:pPr marL="0" indent="0">
              <a:buNone/>
            </a:pPr>
            <a:endParaRPr lang="en-US" sz="2400" dirty="0"/>
          </a:p>
          <a:p>
            <a:pPr marL="0" indent="0">
              <a:buNone/>
            </a:pPr>
            <a:r>
              <a:rPr lang="en-US" sz="2400" dirty="0"/>
              <a:t>We strongly recommend: </a:t>
            </a:r>
          </a:p>
          <a:p>
            <a:pPr marL="0" indent="0">
              <a:buNone/>
            </a:pPr>
            <a:endParaRPr lang="en-US" sz="2400" dirty="0"/>
          </a:p>
          <a:p>
            <a:r>
              <a:rPr lang="en-US" sz="2400" dirty="0"/>
              <a:t>To hire a professional photographer for main events;</a:t>
            </a:r>
          </a:p>
          <a:p>
            <a:pPr marL="0" indent="0">
              <a:buNone/>
            </a:pPr>
            <a:endParaRPr lang="en-US" sz="2400" dirty="0"/>
          </a:p>
          <a:p>
            <a:r>
              <a:rPr lang="en-US" sz="2400" dirty="0"/>
              <a:t>Where possible, avoid events in hotel conference rooms, try to find an interesting location, linked to the project;</a:t>
            </a:r>
          </a:p>
          <a:p>
            <a:pPr marL="0" indent="0">
              <a:buNone/>
            </a:pPr>
            <a:endParaRPr lang="en-US" sz="2400" dirty="0"/>
          </a:p>
          <a:p>
            <a:r>
              <a:rPr lang="en-US" sz="2400" dirty="0"/>
              <a:t>Include project beneficiaries and allow them to speak about project successes; include their quotes in the press release.</a:t>
            </a:r>
          </a:p>
          <a:p>
            <a:endParaRPr lang="en-US" dirty="0"/>
          </a:p>
        </p:txBody>
      </p:sp>
    </p:spTree>
    <p:extLst>
      <p:ext uri="{BB962C8B-B14F-4D97-AF65-F5344CB8AC3E}">
        <p14:creationId xmlns:p14="http://schemas.microsoft.com/office/powerpoint/2010/main" val="209315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Visibility</a:t>
            </a:r>
            <a:r>
              <a:rPr lang="en-US" sz="4000" b="1" baseline="0" dirty="0"/>
              <a:t> Requirements for EU-funded Projects</a:t>
            </a:r>
            <a:endParaRPr lang="en-US" sz="4000" b="1" dirty="0"/>
          </a:p>
        </p:txBody>
      </p:sp>
      <p:sp>
        <p:nvSpPr>
          <p:cNvPr id="3" name="Content Placeholder 2"/>
          <p:cNvSpPr>
            <a:spLocks noGrp="1"/>
          </p:cNvSpPr>
          <p:nvPr>
            <p:ph idx="1"/>
          </p:nvPr>
        </p:nvSpPr>
        <p:spPr>
          <a:xfrm>
            <a:off x="425302" y="1825625"/>
            <a:ext cx="10928498" cy="4522012"/>
          </a:xfrm>
        </p:spPr>
        <p:txBody>
          <a:bodyPr>
            <a:normAutofit/>
          </a:bodyPr>
          <a:lstStyle/>
          <a:p>
            <a:pPr marL="457200" indent="-457200">
              <a:buFont typeface="+mj-lt"/>
              <a:buAutoNum type="arabicPeriod"/>
            </a:pPr>
            <a:r>
              <a:rPr lang="en-US" sz="2400" u="sng" dirty="0" smtClean="0"/>
              <a:t>All EU-funded projects </a:t>
            </a:r>
            <a:r>
              <a:rPr lang="en-US" sz="2400" dirty="0" smtClean="0"/>
              <a:t>must follow the </a:t>
            </a:r>
            <a:r>
              <a:rPr lang="en-GB" sz="2400" b="1" dirty="0" smtClean="0"/>
              <a:t>Communication and Visibility Requirements for EU External Actions,</a:t>
            </a:r>
            <a:r>
              <a:rPr lang="en-GB" sz="2400" dirty="0" smtClean="0"/>
              <a:t> 2018 version can be found here</a:t>
            </a:r>
            <a:r>
              <a:rPr lang="en-GB" sz="2400" b="1" dirty="0" smtClean="0"/>
              <a:t>:  </a:t>
            </a:r>
          </a:p>
          <a:p>
            <a:pPr marL="0" indent="0">
              <a:buNone/>
            </a:pPr>
            <a:r>
              <a:rPr lang="en-US" sz="1800" b="1" dirty="0" smtClean="0">
                <a:hlinkClick r:id="rId2"/>
              </a:rPr>
              <a:t>Communicating </a:t>
            </a:r>
            <a:r>
              <a:rPr lang="en-US" sz="1800" b="1" dirty="0">
                <a:hlinkClick r:id="rId2"/>
              </a:rPr>
              <a:t>and raising EU visibility: Guidance for external actions </a:t>
            </a:r>
            <a:r>
              <a:rPr lang="en-US" sz="1800" b="1" dirty="0" smtClean="0">
                <a:hlinkClick r:id="rId2"/>
              </a:rPr>
              <a:t>- 2022</a:t>
            </a:r>
            <a:endParaRPr lang="en-GB" sz="2400" b="1" dirty="0"/>
          </a:p>
          <a:p>
            <a:pPr marL="0" indent="0">
              <a:buNone/>
            </a:pPr>
            <a:r>
              <a:rPr lang="en-US" sz="2400" dirty="0" smtClean="0"/>
              <a:t>2. For </a:t>
            </a:r>
            <a:r>
              <a:rPr lang="en-US" sz="2400" u="sng" dirty="0" smtClean="0"/>
              <a:t>all EU-funded projects active in Azerbaijan</a:t>
            </a:r>
            <a:r>
              <a:rPr lang="en-US" sz="2400" dirty="0" smtClean="0"/>
              <a:t>, the above requirements are supplemented by the following visibility guidelines, which are binding.  You can find them here: </a:t>
            </a:r>
            <a:r>
              <a:rPr lang="en-US" sz="2400" dirty="0" smtClean="0">
                <a:hlinkClick r:id="rId3"/>
              </a:rPr>
              <a:t>http://eu4</a:t>
            </a:r>
            <a:r>
              <a:rPr lang="az-Latn-AZ" sz="2400" dirty="0" smtClean="0">
                <a:hlinkClick r:id="rId3"/>
              </a:rPr>
              <a:t>azerbaijan</a:t>
            </a:r>
            <a:r>
              <a:rPr lang="en-US" sz="2400" dirty="0" smtClean="0">
                <a:hlinkClick r:id="rId3"/>
              </a:rPr>
              <a:t>.</a:t>
            </a:r>
            <a:r>
              <a:rPr lang="az-Latn-AZ" sz="2400" dirty="0" smtClean="0">
                <a:hlinkClick r:id="rId3"/>
              </a:rPr>
              <a:t>com</a:t>
            </a:r>
            <a:r>
              <a:rPr lang="en-US" sz="2400" dirty="0" smtClean="0">
                <a:hlinkClick r:id="rId3"/>
              </a:rPr>
              <a:t>/visibility/</a:t>
            </a:r>
            <a:endParaRPr lang="en-US" sz="2400" dirty="0" smtClean="0"/>
          </a:p>
          <a:p>
            <a:pPr marL="0" indent="0">
              <a:buNone/>
            </a:pPr>
            <a:endParaRPr lang="en-US" sz="2400" u="sng" dirty="0"/>
          </a:p>
          <a:p>
            <a:pPr marL="0" indent="0">
              <a:buNone/>
            </a:pPr>
            <a:r>
              <a:rPr lang="en-US" sz="2400" dirty="0" smtClean="0"/>
              <a:t>3. </a:t>
            </a:r>
            <a:r>
              <a:rPr lang="en-US" sz="2400" u="sng" dirty="0" smtClean="0"/>
              <a:t>Your </a:t>
            </a:r>
            <a:r>
              <a:rPr lang="en-US" sz="2400" u="sng" dirty="0"/>
              <a:t>EU Delegation Project Manager (EU PM) </a:t>
            </a:r>
            <a:r>
              <a:rPr lang="en-US" sz="2400" dirty="0"/>
              <a:t>is your contact point for all project related matters, however visibility has to be approved by the EU Coms and Visibility coordinator. Please follow up all visibility issues with them.</a:t>
            </a:r>
            <a:endParaRPr lang="en-US" dirty="0"/>
          </a:p>
          <a:p>
            <a:endParaRPr lang="en-US" dirty="0"/>
          </a:p>
          <a:p>
            <a:endParaRPr lang="en-US" dirty="0"/>
          </a:p>
          <a:p>
            <a:endParaRPr lang="en-US" baseline="0" dirty="0"/>
          </a:p>
        </p:txBody>
      </p:sp>
    </p:spTree>
    <p:extLst>
      <p:ext uri="{BB962C8B-B14F-4D97-AF65-F5344CB8AC3E}">
        <p14:creationId xmlns:p14="http://schemas.microsoft.com/office/powerpoint/2010/main" val="23920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3" y="365125"/>
            <a:ext cx="11483163" cy="1325563"/>
          </a:xfrm>
        </p:spPr>
        <p:txBody>
          <a:bodyPr>
            <a:normAutofit/>
          </a:bodyPr>
          <a:lstStyle/>
          <a:p>
            <a:pPr algn="ctr"/>
            <a:r>
              <a:rPr lang="en-US" sz="4000" b="1" dirty="0"/>
              <a:t>5.  Press</a:t>
            </a:r>
            <a:r>
              <a:rPr lang="en-US" sz="4000" b="1" baseline="0" dirty="0"/>
              <a:t> Releases</a:t>
            </a:r>
            <a:endParaRPr lang="en-US" sz="4000" b="1" dirty="0"/>
          </a:p>
        </p:txBody>
      </p:sp>
      <p:sp>
        <p:nvSpPr>
          <p:cNvPr id="3" name="Content Placeholder 2"/>
          <p:cNvSpPr>
            <a:spLocks noGrp="1"/>
          </p:cNvSpPr>
          <p:nvPr>
            <p:ph idx="1"/>
          </p:nvPr>
        </p:nvSpPr>
        <p:spPr>
          <a:xfrm>
            <a:off x="701749" y="1825624"/>
            <a:ext cx="10652051" cy="4617705"/>
          </a:xfrm>
        </p:spPr>
        <p:txBody>
          <a:bodyPr>
            <a:normAutofit/>
          </a:bodyPr>
          <a:lstStyle/>
          <a:p>
            <a:r>
              <a:rPr lang="en-US" sz="2400" dirty="0"/>
              <a:t>F</a:t>
            </a:r>
            <a:r>
              <a:rPr lang="en-US" sz="2400" baseline="0" dirty="0"/>
              <a:t>or every </a:t>
            </a:r>
            <a:r>
              <a:rPr lang="en-US" sz="2400" u="sng" baseline="0" dirty="0"/>
              <a:t>significant</a:t>
            </a:r>
            <a:r>
              <a:rPr lang="en-US" sz="2400" baseline="0" dirty="0"/>
              <a:t> project milestone/event</a:t>
            </a:r>
            <a:r>
              <a:rPr lang="en-US" sz="2400" dirty="0"/>
              <a:t> the project </a:t>
            </a:r>
            <a:r>
              <a:rPr lang="en-US" sz="2400" u="sng" dirty="0"/>
              <a:t>must</a:t>
            </a:r>
            <a:r>
              <a:rPr lang="en-US" sz="2400" dirty="0"/>
              <a:t> prepare a</a:t>
            </a:r>
            <a:r>
              <a:rPr lang="en-US" sz="2400" baseline="0" dirty="0"/>
              <a:t> press release </a:t>
            </a:r>
            <a:r>
              <a:rPr lang="en-US" sz="2400" dirty="0"/>
              <a:t>in English and </a:t>
            </a:r>
            <a:r>
              <a:rPr lang="az-Latn-AZ" sz="2400" dirty="0"/>
              <a:t>Azerbaijani</a:t>
            </a:r>
            <a:r>
              <a:rPr lang="en-US" sz="2400" baseline="0" dirty="0"/>
              <a:t>;</a:t>
            </a:r>
          </a:p>
          <a:p>
            <a:endParaRPr lang="en-US" sz="2400" u="sng" baseline="0" dirty="0">
              <a:solidFill>
                <a:srgbClr val="FF0000"/>
              </a:solidFill>
            </a:endParaRPr>
          </a:p>
          <a:p>
            <a:r>
              <a:rPr lang="en-US" sz="2400" dirty="0"/>
              <a:t>Press releases must be </a:t>
            </a:r>
            <a:r>
              <a:rPr lang="en-US" sz="2400" u="sng" dirty="0"/>
              <a:t>approved</a:t>
            </a:r>
            <a:r>
              <a:rPr lang="en-US" sz="2400" dirty="0"/>
              <a:t> by the EU Delegation </a:t>
            </a:r>
            <a:r>
              <a:rPr lang="en-US" sz="2400" u="sng" dirty="0"/>
              <a:t>before</a:t>
            </a:r>
            <a:r>
              <a:rPr lang="en-US" sz="2400" dirty="0"/>
              <a:t> the milestone/event and before being shared or posted publicly;</a:t>
            </a:r>
          </a:p>
          <a:p>
            <a:endParaRPr lang="en-US" sz="2400" dirty="0"/>
          </a:p>
          <a:p>
            <a:r>
              <a:rPr lang="en-US" sz="2400" dirty="0"/>
              <a:t>Media advisories </a:t>
            </a:r>
            <a:r>
              <a:rPr lang="en-US" sz="2400" u="sng" dirty="0"/>
              <a:t>are not required</a:t>
            </a:r>
            <a:r>
              <a:rPr lang="en-US" sz="2400" dirty="0"/>
              <a:t>, but if they are issued, they must be approved by the EU and follow the template for Press Releases.</a:t>
            </a:r>
          </a:p>
          <a:p>
            <a:endParaRPr lang="en-US" dirty="0"/>
          </a:p>
          <a:p>
            <a:endParaRPr lang="en-US" dirty="0"/>
          </a:p>
        </p:txBody>
      </p:sp>
    </p:spTree>
    <p:extLst>
      <p:ext uri="{BB962C8B-B14F-4D97-AF65-F5344CB8AC3E}">
        <p14:creationId xmlns:p14="http://schemas.microsoft.com/office/powerpoint/2010/main" val="74602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5a. Press Releases vs Media Advisory</a:t>
            </a:r>
          </a:p>
        </p:txBody>
      </p:sp>
      <p:sp>
        <p:nvSpPr>
          <p:cNvPr id="3" name="Content Placeholder 2"/>
          <p:cNvSpPr>
            <a:spLocks noGrp="1"/>
          </p:cNvSpPr>
          <p:nvPr>
            <p:ph idx="1"/>
          </p:nvPr>
        </p:nvSpPr>
        <p:spPr>
          <a:xfrm>
            <a:off x="606056" y="1825625"/>
            <a:ext cx="10747744" cy="4351338"/>
          </a:xfrm>
        </p:spPr>
        <p:txBody>
          <a:bodyPr>
            <a:normAutofit/>
          </a:bodyPr>
          <a:lstStyle/>
          <a:p>
            <a:r>
              <a:rPr lang="en-US" sz="2400" dirty="0"/>
              <a:t>A public</a:t>
            </a:r>
            <a:r>
              <a:rPr lang="en-US" sz="2400" baseline="0" dirty="0"/>
              <a:t> statement before (announcing</a:t>
            </a:r>
            <a:r>
              <a:rPr lang="en-US" sz="2400" dirty="0"/>
              <a:t>) </a:t>
            </a:r>
            <a:r>
              <a:rPr lang="en-US" sz="2400" baseline="0" dirty="0"/>
              <a:t>an event is a </a:t>
            </a:r>
            <a:r>
              <a:rPr lang="en-US" sz="2400" u="sng" baseline="0" dirty="0"/>
              <a:t>Media Advisory;</a:t>
            </a:r>
          </a:p>
          <a:p>
            <a:pPr marL="0" indent="0">
              <a:buNone/>
            </a:pPr>
            <a:endParaRPr lang="en-US" sz="2400" b="1" baseline="0" dirty="0"/>
          </a:p>
          <a:p>
            <a:r>
              <a:rPr lang="en-US" sz="2400" dirty="0"/>
              <a:t>A public statement </a:t>
            </a:r>
            <a:r>
              <a:rPr lang="en-US" sz="2400" u="sng" dirty="0"/>
              <a:t>after</a:t>
            </a:r>
            <a:r>
              <a:rPr lang="en-US" sz="2400" dirty="0"/>
              <a:t> (reporting on)  an event is a </a:t>
            </a:r>
            <a:r>
              <a:rPr lang="en-US" sz="2400" u="sng" dirty="0"/>
              <a:t>Press Release;</a:t>
            </a:r>
          </a:p>
          <a:p>
            <a:endParaRPr lang="en-US" sz="2400" dirty="0"/>
          </a:p>
          <a:p>
            <a:r>
              <a:rPr lang="en-US" sz="2400" dirty="0"/>
              <a:t>A media advisory and press release can be almost the same, but the media advisory talks about what will happen in the future while a press release talks about what happened in the past;</a:t>
            </a:r>
          </a:p>
          <a:p>
            <a:endParaRPr lang="en-US" sz="2400" dirty="0"/>
          </a:p>
          <a:p>
            <a:r>
              <a:rPr lang="en-US" sz="2400" dirty="0"/>
              <a:t>Media advisories </a:t>
            </a:r>
            <a:r>
              <a:rPr lang="en-US" sz="2400" u="sng" dirty="0"/>
              <a:t>are not required</a:t>
            </a:r>
            <a:r>
              <a:rPr lang="en-US" sz="2400" dirty="0"/>
              <a:t>, but if they are issued, they must be approved by the EU and follow the template for Press Releases.</a:t>
            </a:r>
          </a:p>
          <a:p>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1612881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5b. Press Releases – still relevant?</a:t>
            </a:r>
          </a:p>
        </p:txBody>
      </p:sp>
      <p:sp>
        <p:nvSpPr>
          <p:cNvPr id="3" name="Content Placeholder 2"/>
          <p:cNvSpPr>
            <a:spLocks noGrp="1"/>
          </p:cNvSpPr>
          <p:nvPr>
            <p:ph idx="1"/>
          </p:nvPr>
        </p:nvSpPr>
        <p:spPr>
          <a:xfrm>
            <a:off x="489096" y="1825625"/>
            <a:ext cx="11164187" cy="4351338"/>
          </a:xfrm>
        </p:spPr>
        <p:txBody>
          <a:bodyPr/>
          <a:lstStyle/>
          <a:p>
            <a:r>
              <a:rPr lang="en-US" dirty="0"/>
              <a:t>Press Releases give the official facts of what happened at an event. </a:t>
            </a:r>
            <a:endParaRPr lang="en-US" i="1" dirty="0"/>
          </a:p>
          <a:p>
            <a:pPr marL="0" indent="0">
              <a:buNone/>
            </a:pPr>
            <a:r>
              <a:rPr lang="en-US" dirty="0"/>
              <a:t>They are useful for: </a:t>
            </a:r>
          </a:p>
          <a:p>
            <a:pPr lvl="1"/>
            <a:r>
              <a:rPr lang="en-US" u="sng" dirty="0"/>
              <a:t>The press </a:t>
            </a:r>
            <a:r>
              <a:rPr lang="en-US" dirty="0"/>
              <a:t>so they can write accurate stories of what happened;</a:t>
            </a:r>
          </a:p>
          <a:p>
            <a:pPr lvl="1"/>
            <a:r>
              <a:rPr lang="en-US" u="sng" dirty="0"/>
              <a:t>The project</a:t>
            </a:r>
            <a:r>
              <a:rPr lang="en-US" dirty="0"/>
              <a:t>, which can use them to post information on their website;</a:t>
            </a:r>
          </a:p>
          <a:p>
            <a:pPr lvl="1"/>
            <a:r>
              <a:rPr lang="en-US" u="sng" dirty="0"/>
              <a:t>The project</a:t>
            </a:r>
            <a:r>
              <a:rPr lang="en-US" dirty="0"/>
              <a:t>, which can use them as a basis for a Facebook post;</a:t>
            </a:r>
          </a:p>
          <a:p>
            <a:pPr lvl="1"/>
            <a:r>
              <a:rPr lang="en-US" u="sng" dirty="0"/>
              <a:t>The EU Delegation, </a:t>
            </a:r>
            <a:r>
              <a:rPr lang="en-US" dirty="0"/>
              <a:t>so it knows what its projects are doing and can also post on its platforms.</a:t>
            </a:r>
          </a:p>
          <a:p>
            <a:r>
              <a:rPr lang="en-US" b="1" dirty="0"/>
              <a:t>PRs should report on the content of the event, not only inform that it took place.</a:t>
            </a:r>
          </a:p>
          <a:p>
            <a:r>
              <a:rPr lang="en-US" dirty="0"/>
              <a:t>A template is available</a:t>
            </a:r>
          </a:p>
        </p:txBody>
      </p:sp>
    </p:spTree>
    <p:extLst>
      <p:ext uri="{BB962C8B-B14F-4D97-AF65-F5344CB8AC3E}">
        <p14:creationId xmlns:p14="http://schemas.microsoft.com/office/powerpoint/2010/main" val="67136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2" y="88568"/>
            <a:ext cx="11004698" cy="1325563"/>
          </a:xfrm>
        </p:spPr>
        <p:txBody>
          <a:bodyPr>
            <a:normAutofit/>
          </a:bodyPr>
          <a:lstStyle/>
          <a:p>
            <a:r>
              <a:rPr lang="en-US" sz="4000" b="1" dirty="0"/>
              <a:t>5c. Press Releases and Media Advisories: Obligations </a:t>
            </a:r>
          </a:p>
        </p:txBody>
      </p:sp>
      <p:sp>
        <p:nvSpPr>
          <p:cNvPr id="3" name="Content Placeholder 2"/>
          <p:cNvSpPr>
            <a:spLocks noGrp="1"/>
          </p:cNvSpPr>
          <p:nvPr>
            <p:ph idx="1"/>
          </p:nvPr>
        </p:nvSpPr>
        <p:spPr>
          <a:xfrm>
            <a:off x="425302" y="1230093"/>
            <a:ext cx="11227982" cy="1470578"/>
          </a:xfrm>
        </p:spPr>
        <p:txBody>
          <a:bodyPr>
            <a:normAutofit/>
          </a:bodyPr>
          <a:lstStyle/>
          <a:p>
            <a:endParaRPr lang="en-US" sz="2400" dirty="0"/>
          </a:p>
          <a:p>
            <a:pPr lvl="0"/>
            <a:r>
              <a:rPr lang="en-US" sz="2400" dirty="0"/>
              <a:t>Specific provisions for the </a:t>
            </a:r>
            <a:r>
              <a:rPr lang="en-US" sz="2400" u="sng" dirty="0"/>
              <a:t>use of EU logo </a:t>
            </a:r>
            <a:r>
              <a:rPr lang="en-US" sz="2400" dirty="0"/>
              <a:t>when the EU provides more than 50% of funding:</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6646070"/>
              </p:ext>
            </p:extLst>
          </p:nvPr>
        </p:nvGraphicFramePr>
        <p:xfrm>
          <a:off x="425302" y="2828261"/>
          <a:ext cx="11313042" cy="3668232"/>
        </p:xfrm>
        <a:graphic>
          <a:graphicData uri="http://schemas.openxmlformats.org/drawingml/2006/table">
            <a:tbl>
              <a:tblPr firstRow="1" bandRow="1">
                <a:tableStyleId>{5940675A-B579-460E-94D1-54222C63F5DA}</a:tableStyleId>
              </a:tblPr>
              <a:tblGrid>
                <a:gridCol w="5656521">
                  <a:extLst>
                    <a:ext uri="{9D8B030D-6E8A-4147-A177-3AD203B41FA5}">
                      <a16:colId xmlns:a16="http://schemas.microsoft.com/office/drawing/2014/main" val="20000"/>
                    </a:ext>
                  </a:extLst>
                </a:gridCol>
                <a:gridCol w="5656521">
                  <a:extLst>
                    <a:ext uri="{9D8B030D-6E8A-4147-A177-3AD203B41FA5}">
                      <a16:colId xmlns:a16="http://schemas.microsoft.com/office/drawing/2014/main" val="20001"/>
                    </a:ext>
                  </a:extLst>
                </a:gridCol>
              </a:tblGrid>
              <a:tr h="469762">
                <a:tc>
                  <a:txBody>
                    <a:bodyPr/>
                    <a:lstStyle/>
                    <a:p>
                      <a:pPr algn="ctr"/>
                      <a:r>
                        <a:rPr lang="en-US" dirty="0"/>
                        <a:t>For Grant Contracts</a:t>
                      </a:r>
                    </a:p>
                  </a:txBody>
                  <a:tcPr/>
                </a:tc>
                <a:tc>
                  <a:txBody>
                    <a:bodyPr/>
                    <a:lstStyle/>
                    <a:p>
                      <a:pPr algn="ctr"/>
                      <a:r>
                        <a:rPr lang="en-US" dirty="0"/>
                        <a:t>For Service </a:t>
                      </a:r>
                      <a:r>
                        <a:rPr lang="en-US" baseline="0" dirty="0"/>
                        <a:t>Contracts</a:t>
                      </a:r>
                      <a:endParaRPr lang="en-US" dirty="0"/>
                    </a:p>
                  </a:txBody>
                  <a:tcPr/>
                </a:tc>
                <a:extLst>
                  <a:ext uri="{0D108BD9-81ED-4DB2-BD59-A6C34878D82A}">
                    <a16:rowId xmlns:a16="http://schemas.microsoft.com/office/drawing/2014/main" val="10000"/>
                  </a:ext>
                </a:extLst>
              </a:tr>
              <a:tr h="3198470">
                <a:tc>
                  <a:txBody>
                    <a:bodyPr/>
                    <a:lstStyle/>
                    <a:p>
                      <a:pPr marL="363538" lvl="0" indent="-352425">
                        <a:spcAft>
                          <a:spcPts val="600"/>
                        </a:spcAft>
                        <a:buFont typeface="Arial" charset="0"/>
                        <a:buChar char="•"/>
                        <a:tabLst>
                          <a:tab pos="457200" algn="l"/>
                        </a:tabLst>
                      </a:pPr>
                      <a:r>
                        <a:rPr lang="en-US" sz="1600" kern="1200" dirty="0">
                          <a:effectLst/>
                        </a:rPr>
                        <a:t>EU logo always  must be at the top</a:t>
                      </a:r>
                    </a:p>
                    <a:p>
                      <a:pPr marL="363538" lvl="0" indent="-352425">
                        <a:spcAft>
                          <a:spcPts val="600"/>
                        </a:spcAft>
                        <a:buFont typeface="Arial" charset="0"/>
                        <a:buChar char="•"/>
                        <a:tabLst>
                          <a:tab pos="457200" algn="l"/>
                        </a:tabLst>
                      </a:pPr>
                      <a:r>
                        <a:rPr lang="en-US" sz="1600" kern="1200" dirty="0">
                          <a:effectLst/>
                        </a:rPr>
                        <a:t>EU logo  </a:t>
                      </a:r>
                      <a:r>
                        <a:rPr lang="en-US" sz="1600" kern="1200" baseline="0" dirty="0">
                          <a:effectLst/>
                        </a:rPr>
                        <a:t>t</a:t>
                      </a:r>
                      <a:r>
                        <a:rPr lang="en-US" sz="1600" kern="1200" dirty="0">
                          <a:effectLst/>
                        </a:rPr>
                        <a:t>o the left of other logos/emblems, cannot be below any of them; </a:t>
                      </a:r>
                      <a:endParaRPr lang="en-GB" sz="1600" dirty="0">
                        <a:effectLst/>
                      </a:endParaRPr>
                    </a:p>
                    <a:p>
                      <a:pPr marL="363538" lvl="0" indent="-352425">
                        <a:spcAft>
                          <a:spcPts val="600"/>
                        </a:spcAft>
                        <a:buFont typeface="Arial" charset="0"/>
                        <a:buChar char="•"/>
                        <a:tabLst>
                          <a:tab pos="457200" algn="l"/>
                        </a:tabLst>
                      </a:pPr>
                      <a:r>
                        <a:rPr lang="en-US" sz="1600" kern="1200" dirty="0">
                          <a:effectLst/>
                        </a:rPr>
                        <a:t>No logo can be larger than the EU logo;</a:t>
                      </a:r>
                      <a:endParaRPr lang="en-GB" sz="1600" dirty="0">
                        <a:effectLst/>
                      </a:endParaRPr>
                    </a:p>
                    <a:p>
                      <a:pPr marL="363538" lvl="0" indent="-352425">
                        <a:spcAft>
                          <a:spcPts val="600"/>
                        </a:spcAft>
                        <a:buFont typeface="Arial" charset="0"/>
                        <a:buChar char="•"/>
                        <a:tabLst>
                          <a:tab pos="457200" algn="l"/>
                        </a:tabLst>
                      </a:pPr>
                      <a:r>
                        <a:rPr lang="en-US" sz="1600" kern="1200" dirty="0">
                          <a:effectLst/>
                        </a:rPr>
                        <a:t>If there is a</a:t>
                      </a:r>
                      <a:r>
                        <a:rPr lang="en-US" sz="1600" strike="noStrike" kern="1200" dirty="0">
                          <a:effectLst/>
                        </a:rPr>
                        <a:t> government </a:t>
                      </a:r>
                      <a:r>
                        <a:rPr lang="en-US" sz="1600" kern="1200" dirty="0">
                          <a:effectLst/>
                        </a:rPr>
                        <a:t>beneficiary logo: EU logo must be at least 1/3 of top logo space, government beneficiary logo 1/3, other</a:t>
                      </a:r>
                      <a:r>
                        <a:rPr lang="en-US" sz="1600" kern="1200" baseline="0" dirty="0">
                          <a:effectLst/>
                        </a:rPr>
                        <a:t> partners 1/3. </a:t>
                      </a:r>
                    </a:p>
                    <a:p>
                      <a:pPr marL="363538" marR="0" lvl="0" indent="-352425" algn="l" defTabSz="914400" rtl="0" eaLnBrk="1" fontAlgn="auto" latinLnBrk="0" hangingPunct="1">
                        <a:lnSpc>
                          <a:spcPct val="100000"/>
                        </a:lnSpc>
                        <a:spcBef>
                          <a:spcPts val="0"/>
                        </a:spcBef>
                        <a:spcAft>
                          <a:spcPts val="600"/>
                        </a:spcAft>
                        <a:buClrTx/>
                        <a:buSzTx/>
                        <a:buFont typeface="Arial" charset="0"/>
                        <a:buChar char="•"/>
                        <a:tabLst>
                          <a:tab pos="457200" algn="l"/>
                        </a:tabLst>
                        <a:defRPr/>
                      </a:pPr>
                      <a:r>
                        <a:rPr lang="en-US" sz="1600" kern="1200" baseline="0" dirty="0">
                          <a:effectLst/>
                        </a:rPr>
                        <a:t>If no government beneficiary logo: EU logo must be </a:t>
                      </a:r>
                      <a:r>
                        <a:rPr lang="en-US" sz="1600" kern="1200" dirty="0">
                          <a:solidFill>
                            <a:schemeClr val="tx1"/>
                          </a:solidFill>
                          <a:effectLst/>
                        </a:rPr>
                        <a:t>at least 1/2 of the top logo space; other partners 1/2</a:t>
                      </a:r>
                      <a:r>
                        <a:rPr lang="en-US" sz="1600" kern="1200" baseline="0" dirty="0">
                          <a:solidFill>
                            <a:schemeClr val="tx1"/>
                          </a:solidFill>
                          <a:effectLst/>
                        </a:rPr>
                        <a:t> . </a:t>
                      </a:r>
                      <a:endParaRPr lang="en-US" sz="1600" kern="1200" dirty="0">
                        <a:solidFill>
                          <a:schemeClr val="tx1"/>
                        </a:solidFill>
                        <a:effectLst/>
                      </a:endParaRPr>
                    </a:p>
                    <a:p>
                      <a:pPr marL="363538" lvl="0" indent="-352425">
                        <a:spcAft>
                          <a:spcPts val="600"/>
                        </a:spcAft>
                        <a:buFont typeface="Arial" charset="0"/>
                        <a:buChar char="•"/>
                        <a:tabLst>
                          <a:tab pos="457200" algn="l"/>
                        </a:tabLst>
                      </a:pPr>
                      <a:r>
                        <a:rPr lang="en-GB" sz="1600" b="0" kern="1200" baseline="0" dirty="0">
                          <a:solidFill>
                            <a:schemeClr val="tx1"/>
                          </a:solidFill>
                          <a:effectLst/>
                        </a:rPr>
                        <a:t>Additional</a:t>
                      </a:r>
                      <a:r>
                        <a:rPr lang="en-GB" sz="1600" b="1" kern="1200" baseline="0" dirty="0">
                          <a:solidFill>
                            <a:srgbClr val="FF0000"/>
                          </a:solidFill>
                          <a:effectLst/>
                        </a:rPr>
                        <a:t> </a:t>
                      </a:r>
                      <a:r>
                        <a:rPr lang="en-US" sz="1600" b="0" kern="1200" baseline="0" dirty="0">
                          <a:solidFill>
                            <a:schemeClr val="tx1"/>
                          </a:solidFill>
                          <a:effectLst/>
                        </a:rPr>
                        <a:t>p</a:t>
                      </a:r>
                      <a:r>
                        <a:rPr lang="en-US" sz="1600" kern="1200" dirty="0">
                          <a:solidFill>
                            <a:schemeClr val="tx1"/>
                          </a:solidFill>
                          <a:effectLst/>
                        </a:rPr>
                        <a:t>artner or implementer logos no larger than 2/3 of size of EU logo may be listed in the bottom. </a:t>
                      </a:r>
                      <a:endParaRPr lang="en-GB" sz="1600" dirty="0">
                        <a:solidFill>
                          <a:srgbClr val="FF0000"/>
                        </a:solidFill>
                        <a:effectLst/>
                        <a:latin typeface="Calibri" charset="0"/>
                      </a:endParaRPr>
                    </a:p>
                  </a:txBody>
                  <a:tcPr marL="36195" marR="36195" anchor="ctr"/>
                </a:tc>
                <a:tc>
                  <a:txBody>
                    <a:bodyPr/>
                    <a:lstStyle/>
                    <a:p>
                      <a:pPr marL="342900" lvl="0" indent="-342900">
                        <a:spcAft>
                          <a:spcPts val="600"/>
                        </a:spcAft>
                        <a:buFont typeface="Arial" charset="0"/>
                        <a:buChar char="•"/>
                        <a:tabLst>
                          <a:tab pos="457200" algn="l"/>
                        </a:tabLst>
                      </a:pPr>
                      <a:r>
                        <a:rPr lang="en-US" sz="1600" kern="1200" dirty="0">
                          <a:effectLst/>
                        </a:rPr>
                        <a:t>EU logo alone at the top or EU logo together with </a:t>
                      </a:r>
                      <a:r>
                        <a:rPr lang="en-US" sz="1600" strike="noStrike" kern="1200" dirty="0">
                          <a:effectLst/>
                        </a:rPr>
                        <a:t>government</a:t>
                      </a:r>
                      <a:r>
                        <a:rPr lang="en-US" sz="1600" kern="1200" dirty="0">
                          <a:effectLst/>
                        </a:rPr>
                        <a:t> beneficiary logo at top;</a:t>
                      </a:r>
                    </a:p>
                    <a:p>
                      <a:pPr marL="342900" lvl="0" indent="-342900">
                        <a:spcAft>
                          <a:spcPts val="600"/>
                        </a:spcAft>
                        <a:buFont typeface="Arial" charset="0"/>
                        <a:buChar char="•"/>
                        <a:tabLst>
                          <a:tab pos="457200" algn="l"/>
                        </a:tabLst>
                      </a:pPr>
                      <a:r>
                        <a:rPr lang="en-US" sz="1600" kern="1200" dirty="0">
                          <a:effectLst/>
                        </a:rPr>
                        <a:t>EU logo to the left of other logos/emblems, cannot be below any of them;</a:t>
                      </a:r>
                    </a:p>
                    <a:p>
                      <a:pPr marL="342900" lvl="0" indent="-342900">
                        <a:spcAft>
                          <a:spcPts val="600"/>
                        </a:spcAft>
                        <a:buFont typeface="Arial" charset="0"/>
                        <a:buChar char="•"/>
                        <a:tabLst>
                          <a:tab pos="457200" algn="l"/>
                        </a:tabLst>
                      </a:pPr>
                      <a:r>
                        <a:rPr lang="en-US" sz="1600" kern="1200" dirty="0">
                          <a:effectLst/>
                        </a:rPr>
                        <a:t>Implementer logo </a:t>
                      </a:r>
                      <a:r>
                        <a:rPr lang="en-US" sz="1600" kern="1200" dirty="0">
                          <a:solidFill>
                            <a:schemeClr val="tx1"/>
                          </a:solidFill>
                          <a:effectLst/>
                        </a:rPr>
                        <a:t>no larger than 2/3 of size of EU logo may be listed in the bottom. </a:t>
                      </a:r>
                      <a:r>
                        <a:rPr lang="en-US" sz="1600" kern="1200" dirty="0">
                          <a:effectLst/>
                        </a:rPr>
                        <a:t>It must be prefaced by: “Project implemented by</a:t>
                      </a:r>
                      <a:r>
                        <a:rPr lang="en-GB" sz="1600" kern="1200" dirty="0">
                          <a:effectLst/>
                        </a:rPr>
                        <a:t>…”</a:t>
                      </a:r>
                      <a:endParaRPr lang="en-GB" sz="1600" dirty="0">
                        <a:effectLst/>
                      </a:endParaRPr>
                    </a:p>
                    <a:p>
                      <a:pPr marL="342900" lvl="0" indent="-342900">
                        <a:spcAft>
                          <a:spcPts val="600"/>
                        </a:spcAft>
                        <a:buFont typeface="Arial" charset="0"/>
                        <a:buChar char="•"/>
                        <a:tabLst>
                          <a:tab pos="457200" algn="l"/>
                        </a:tabLst>
                      </a:pPr>
                      <a:r>
                        <a:rPr lang="en-GB" sz="1600" kern="1200" dirty="0">
                          <a:effectLst/>
                        </a:rPr>
                        <a:t>Additional partner </a:t>
                      </a:r>
                      <a:r>
                        <a:rPr lang="en-GB" sz="1600" strike="noStrike" kern="1200" dirty="0">
                          <a:effectLst/>
                        </a:rPr>
                        <a:t>logos,</a:t>
                      </a:r>
                      <a:r>
                        <a:rPr lang="en-GB" sz="1600" strike="noStrike" kern="1200" baseline="0" dirty="0">
                          <a:effectLst/>
                        </a:rPr>
                        <a:t> </a:t>
                      </a:r>
                      <a:r>
                        <a:rPr lang="en-US" sz="1600" kern="1200" dirty="0">
                          <a:effectLst/>
                        </a:rPr>
                        <a:t>no larger than 2/3 of size of EU logo</a:t>
                      </a:r>
                      <a:r>
                        <a:rPr lang="en-GB" sz="1600" kern="1200" dirty="0">
                          <a:effectLst/>
                        </a:rPr>
                        <a:t>, can be </a:t>
                      </a:r>
                      <a:r>
                        <a:rPr lang="en-US" sz="1600" kern="1200" dirty="0">
                          <a:effectLst/>
                        </a:rPr>
                        <a:t>included in the footer/bottom half.</a:t>
                      </a:r>
                      <a:endParaRPr lang="en-GB" sz="1600" dirty="0">
                        <a:effectLst/>
                        <a:latin typeface="Calibri" charset="0"/>
                      </a:endParaRPr>
                    </a:p>
                  </a:txBody>
                  <a:tcPr marL="36195" marR="361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6762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sz="4000" b="1" dirty="0"/>
              <a:t>6.  Web Presence</a:t>
            </a:r>
          </a:p>
        </p:txBody>
      </p:sp>
      <p:sp>
        <p:nvSpPr>
          <p:cNvPr id="3" name="Content Placeholder 2"/>
          <p:cNvSpPr>
            <a:spLocks noGrp="1"/>
          </p:cNvSpPr>
          <p:nvPr>
            <p:ph idx="1"/>
          </p:nvPr>
        </p:nvSpPr>
        <p:spPr>
          <a:xfrm>
            <a:off x="552893" y="1605516"/>
            <a:ext cx="10800907" cy="4571447"/>
          </a:xfrm>
        </p:spPr>
        <p:txBody>
          <a:bodyPr>
            <a:normAutofit/>
          </a:bodyPr>
          <a:lstStyle/>
          <a:p>
            <a:pPr rtl="0" eaLnBrk="1" latinLnBrk="0" hangingPunct="1"/>
            <a:r>
              <a:rPr lang="en-GB" sz="2400" kern="1200" dirty="0">
                <a:solidFill>
                  <a:schemeClr val="tx1"/>
                </a:solidFill>
                <a:effectLst/>
              </a:rPr>
              <a:t>Each EU-funded project should exist online (either webpage or FB);</a:t>
            </a:r>
          </a:p>
          <a:p>
            <a:pPr rtl="0" eaLnBrk="1" latinLnBrk="0" hangingPunct="1"/>
            <a:r>
              <a:rPr lang="en-GB" sz="2400" dirty="0"/>
              <a:t>Project specific websites are discouraged – ideally the project should be present on relevant beneficiary, implementing partner, or EU website;</a:t>
            </a:r>
            <a:endParaRPr lang="en-GB" sz="2400" kern="1200" dirty="0">
              <a:solidFill>
                <a:schemeClr val="tx1"/>
              </a:solidFill>
              <a:effectLst/>
            </a:endParaRPr>
          </a:p>
          <a:p>
            <a:pPr rtl="0" eaLnBrk="1" latinLnBrk="0" hangingPunct="1"/>
            <a:r>
              <a:rPr lang="en-GB" sz="2400" dirty="0"/>
              <a:t>W</a:t>
            </a:r>
            <a:r>
              <a:rPr lang="en-GB" sz="2400" kern="1200" dirty="0">
                <a:solidFill>
                  <a:schemeClr val="tx1"/>
                </a:solidFill>
                <a:effectLst/>
              </a:rPr>
              <a:t>eb presence must include basic project information (project description, EU logo, project contact information) , can also contain links to publications, photos, news updates etc.</a:t>
            </a:r>
          </a:p>
          <a:p>
            <a:pPr rtl="0" eaLnBrk="1" latinLnBrk="0" hangingPunct="1"/>
            <a:r>
              <a:rPr lang="en-GB" sz="2400" dirty="0"/>
              <a:t>All web presences must include the disclaimer.</a:t>
            </a:r>
          </a:p>
          <a:p>
            <a:pPr rtl="0" eaLnBrk="1" latinLnBrk="0" hangingPunct="1"/>
            <a:endParaRPr lang="pl-PL" sz="2000" dirty="0">
              <a:solidFill>
                <a:schemeClr val="accent2"/>
              </a:solidFill>
            </a:endParaRPr>
          </a:p>
        </p:txBody>
      </p:sp>
    </p:spTree>
    <p:extLst>
      <p:ext uri="{BB962C8B-B14F-4D97-AF65-F5344CB8AC3E}">
        <p14:creationId xmlns:p14="http://schemas.microsoft.com/office/powerpoint/2010/main" val="634033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t>6a. Web presence: Links and Hashtags</a:t>
            </a:r>
          </a:p>
        </p:txBody>
      </p:sp>
      <p:sp>
        <p:nvSpPr>
          <p:cNvPr id="3" name="Content Placeholder 2"/>
          <p:cNvSpPr>
            <a:spLocks noGrp="1"/>
          </p:cNvSpPr>
          <p:nvPr>
            <p:ph idx="1"/>
          </p:nvPr>
        </p:nvSpPr>
        <p:spPr/>
        <p:txBody>
          <a:bodyPr/>
          <a:lstStyle/>
          <a:p>
            <a:r>
              <a:rPr lang="en-GB" dirty="0"/>
              <a:t>Please add following links to EU on project web presence: </a:t>
            </a:r>
          </a:p>
          <a:p>
            <a:pPr lvl="1"/>
            <a:r>
              <a:rPr lang="en-GB" dirty="0">
                <a:hlinkClick r:id="rId2"/>
              </a:rPr>
              <a:t>https://eeas.europa.eu/delegations/</a:t>
            </a:r>
            <a:r>
              <a:rPr lang="az-Latn-AZ" dirty="0">
                <a:hlinkClick r:id="rId2"/>
              </a:rPr>
              <a:t>azerbaijan</a:t>
            </a:r>
            <a:r>
              <a:rPr lang="en-GB" dirty="0">
                <a:hlinkClick r:id="rId2"/>
              </a:rPr>
              <a:t>_en</a:t>
            </a:r>
            <a:endParaRPr lang="en-GB" dirty="0"/>
          </a:p>
          <a:p>
            <a:pPr lvl="1"/>
            <a:r>
              <a:rPr lang="en-GB" dirty="0">
                <a:hlinkClick r:id="rId3"/>
              </a:rPr>
              <a:t>https://www.facebook.com/E</a:t>
            </a:r>
            <a:r>
              <a:rPr lang="az-Latn-AZ" dirty="0">
                <a:hlinkClick r:id="rId3"/>
              </a:rPr>
              <a:t>UDelegationtoAzerbaijan</a:t>
            </a:r>
            <a:r>
              <a:rPr lang="az-Latn-AZ" dirty="0"/>
              <a:t> </a:t>
            </a:r>
            <a:endParaRPr lang="en-US" dirty="0" smtClean="0"/>
          </a:p>
          <a:p>
            <a:pPr lvl="1"/>
            <a:r>
              <a:rPr lang="en-GB" dirty="0">
                <a:hlinkClick r:id="rId4"/>
              </a:rPr>
              <a:t>https://eu4azerbaijan.eu</a:t>
            </a:r>
            <a:r>
              <a:rPr lang="en-GB" dirty="0" smtClean="0">
                <a:hlinkClick r:id="rId4"/>
              </a:rPr>
              <a:t>/</a:t>
            </a:r>
            <a:r>
              <a:rPr lang="en-GB" dirty="0" smtClean="0"/>
              <a:t> </a:t>
            </a:r>
            <a:endParaRPr lang="en-GB" dirty="0"/>
          </a:p>
          <a:p>
            <a:endParaRPr lang="en-GB" dirty="0"/>
          </a:p>
          <a:p>
            <a:r>
              <a:rPr lang="en-GB" dirty="0"/>
              <a:t>Tag us on your Facebook posts!</a:t>
            </a:r>
          </a:p>
          <a:p>
            <a:endParaRPr lang="en-GB" dirty="0"/>
          </a:p>
          <a:p>
            <a:r>
              <a:rPr lang="en-GB" dirty="0"/>
              <a:t>Use the hashtag: #EU4</a:t>
            </a:r>
            <a:r>
              <a:rPr lang="az-Latn-AZ" dirty="0"/>
              <a:t>Azerbaijan</a:t>
            </a:r>
            <a:endParaRPr lang="en-GB" dirty="0"/>
          </a:p>
        </p:txBody>
      </p:sp>
    </p:spTree>
    <p:extLst>
      <p:ext uri="{BB962C8B-B14F-4D97-AF65-F5344CB8AC3E}">
        <p14:creationId xmlns:p14="http://schemas.microsoft.com/office/powerpoint/2010/main" val="1157090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sz="4000" b="1" baseline="0" dirty="0"/>
              <a:t>7 .</a:t>
            </a:r>
            <a:r>
              <a:rPr lang="en-US" sz="4000" b="1" dirty="0"/>
              <a:t>Subcontractors</a:t>
            </a:r>
          </a:p>
        </p:txBody>
      </p:sp>
      <p:sp>
        <p:nvSpPr>
          <p:cNvPr id="3" name="Content Placeholder 2"/>
          <p:cNvSpPr>
            <a:spLocks noGrp="1"/>
          </p:cNvSpPr>
          <p:nvPr>
            <p:ph idx="1"/>
          </p:nvPr>
        </p:nvSpPr>
        <p:spPr/>
        <p:txBody>
          <a:bodyPr/>
          <a:lstStyle/>
          <a:p>
            <a:r>
              <a:rPr lang="en-US" dirty="0"/>
              <a:t>All</a:t>
            </a:r>
            <a:r>
              <a:rPr lang="en-US" baseline="0" dirty="0"/>
              <a:t> visibility rules mentioned in these</a:t>
            </a:r>
            <a:r>
              <a:rPr lang="en-US" dirty="0"/>
              <a:t> guidelines </a:t>
            </a:r>
            <a:r>
              <a:rPr lang="en-US" baseline="0" dirty="0"/>
              <a:t>apply to sub-contractors under EU-funded projects;</a:t>
            </a:r>
          </a:p>
          <a:p>
            <a:pPr marL="0" indent="0">
              <a:buNone/>
            </a:pPr>
            <a:endParaRPr lang="en-US" baseline="0" dirty="0"/>
          </a:p>
          <a:p>
            <a:r>
              <a:rPr lang="en-US" baseline="0" dirty="0"/>
              <a:t>Contractors are responsible for the visibility activities of their subcontractors.</a:t>
            </a:r>
            <a:endParaRPr lang="en-US" dirty="0"/>
          </a:p>
        </p:txBody>
      </p:sp>
    </p:spTree>
    <p:extLst>
      <p:ext uri="{BB962C8B-B14F-4D97-AF65-F5344CB8AC3E}">
        <p14:creationId xmlns:p14="http://schemas.microsoft.com/office/powerpoint/2010/main" val="1096161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8.</a:t>
            </a:r>
            <a:r>
              <a:rPr lang="en-GB" dirty="0"/>
              <a:t> </a:t>
            </a:r>
            <a:r>
              <a:rPr lang="en-GB" b="1" dirty="0"/>
              <a:t>Copyright</a:t>
            </a:r>
          </a:p>
        </p:txBody>
      </p:sp>
      <p:sp>
        <p:nvSpPr>
          <p:cNvPr id="3" name="Content Placeholder 2"/>
          <p:cNvSpPr>
            <a:spLocks noGrp="1"/>
          </p:cNvSpPr>
          <p:nvPr>
            <p:ph idx="1"/>
          </p:nvPr>
        </p:nvSpPr>
        <p:spPr/>
        <p:txBody>
          <a:bodyPr>
            <a:normAutofit/>
          </a:bodyPr>
          <a:lstStyle/>
          <a:p>
            <a:r>
              <a:rPr lang="en-GB" dirty="0"/>
              <a:t>See section 3.6 of the Communication and Visibility Requirements for full information</a:t>
            </a:r>
          </a:p>
          <a:p>
            <a:r>
              <a:rPr lang="en-GB" dirty="0"/>
              <a:t>Main points :</a:t>
            </a:r>
          </a:p>
          <a:p>
            <a:pPr lvl="1"/>
            <a:r>
              <a:rPr lang="en-GB" dirty="0"/>
              <a:t>Implementing partners grant the EU a royalty-free, non-exclusive and irrevocable licence to use all communication and visibility materials and products ("results") developed under EU-financed projects;</a:t>
            </a:r>
          </a:p>
          <a:p>
            <a:pPr lvl="1"/>
            <a:r>
              <a:rPr lang="en-GB" dirty="0"/>
              <a:t>Implementing partners must ensure that the pre-existing rights included in the results of the action are free of claims from creators or any other third parties, and that the EU has the right to use these pre-existing rights;</a:t>
            </a:r>
          </a:p>
        </p:txBody>
      </p:sp>
    </p:spTree>
    <p:extLst>
      <p:ext uri="{BB962C8B-B14F-4D97-AF65-F5344CB8AC3E}">
        <p14:creationId xmlns:p14="http://schemas.microsoft.com/office/powerpoint/2010/main" val="2003693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8a.</a:t>
            </a:r>
            <a:r>
              <a:rPr lang="en-GB" dirty="0"/>
              <a:t> </a:t>
            </a:r>
            <a:r>
              <a:rPr lang="en-GB" b="1" dirty="0"/>
              <a:t>Copyright - Images</a:t>
            </a:r>
          </a:p>
        </p:txBody>
      </p:sp>
      <p:sp>
        <p:nvSpPr>
          <p:cNvPr id="3" name="Content Placeholder 2"/>
          <p:cNvSpPr>
            <a:spLocks noGrp="1"/>
          </p:cNvSpPr>
          <p:nvPr>
            <p:ph idx="1"/>
          </p:nvPr>
        </p:nvSpPr>
        <p:spPr/>
        <p:txBody>
          <a:bodyPr>
            <a:normAutofit/>
          </a:bodyPr>
          <a:lstStyle/>
          <a:p>
            <a:pPr lvl="1"/>
            <a:r>
              <a:rPr lang="en-GB" u="sng" dirty="0"/>
              <a:t>If images of natural persons, their voices or any other private personal attributes feature in a recognizable manner in the communication and visibility results of an EU-financed external action, implementing partners must obtain statements of consent from the persons concerned;</a:t>
            </a:r>
          </a:p>
          <a:p>
            <a:pPr lvl="1"/>
            <a:endParaRPr lang="en-GB" u="sng" dirty="0"/>
          </a:p>
          <a:p>
            <a:pPr lvl="1"/>
            <a:r>
              <a:rPr lang="en-GB" u="sng" dirty="0"/>
              <a:t>Templates for forms (EN and </a:t>
            </a:r>
            <a:r>
              <a:rPr lang="az-Latn-AZ" u="sng" dirty="0"/>
              <a:t>AZ</a:t>
            </a:r>
            <a:r>
              <a:rPr lang="en-GB" u="sng" dirty="0"/>
              <a:t>) are available online for both adults and minors;</a:t>
            </a:r>
          </a:p>
        </p:txBody>
      </p:sp>
    </p:spTree>
    <p:extLst>
      <p:ext uri="{BB962C8B-B14F-4D97-AF65-F5344CB8AC3E}">
        <p14:creationId xmlns:p14="http://schemas.microsoft.com/office/powerpoint/2010/main" val="1187880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8b.</a:t>
            </a:r>
            <a:r>
              <a:rPr lang="en-GB" dirty="0"/>
              <a:t> </a:t>
            </a:r>
            <a:r>
              <a:rPr lang="en-GB" b="1" dirty="0"/>
              <a:t>Copyright – image exceptions</a:t>
            </a:r>
          </a:p>
        </p:txBody>
      </p:sp>
      <p:sp>
        <p:nvSpPr>
          <p:cNvPr id="3" name="Content Placeholder 2"/>
          <p:cNvSpPr>
            <a:spLocks noGrp="1"/>
          </p:cNvSpPr>
          <p:nvPr>
            <p:ph idx="1"/>
          </p:nvPr>
        </p:nvSpPr>
        <p:spPr/>
        <p:txBody>
          <a:bodyPr>
            <a:normAutofit fontScale="92500" lnSpcReduction="10000"/>
          </a:bodyPr>
          <a:lstStyle/>
          <a:p>
            <a:r>
              <a:rPr lang="en" dirty="0"/>
              <a:t>Should obtaining release forms be impossible, for the following exceptional cases a written consent is not required: </a:t>
            </a:r>
          </a:p>
          <a:p>
            <a:pPr lvl="1"/>
            <a:r>
              <a:rPr lang="en" dirty="0"/>
              <a:t>an oral consent can be obtained, registered by the producer of the audio-visual product and delivered to the Commission; </a:t>
            </a:r>
          </a:p>
          <a:p>
            <a:pPr lvl="1"/>
            <a:r>
              <a:rPr lang="en" dirty="0"/>
              <a:t>the filming/taking photos takes place in the context of news/current affairs; </a:t>
            </a:r>
          </a:p>
          <a:p>
            <a:pPr lvl="1"/>
            <a:r>
              <a:rPr lang="en" dirty="0"/>
              <a:t>the persons are filmed/photographed in a public space where the camera is not focusing on an individual person; </a:t>
            </a:r>
          </a:p>
          <a:p>
            <a:pPr lvl="1"/>
            <a:r>
              <a:rPr lang="en" dirty="0"/>
              <a:t>the persons are filmed/photographed in a way that they are not easily </a:t>
            </a:r>
            <a:r>
              <a:rPr lang="en" dirty="0" err="1"/>
              <a:t>recognisable</a:t>
            </a:r>
            <a:r>
              <a:rPr lang="en" dirty="0"/>
              <a:t>; </a:t>
            </a:r>
          </a:p>
          <a:p>
            <a:pPr lvl="1"/>
            <a:r>
              <a:rPr lang="en" dirty="0"/>
              <a:t>the persons are filmed/photographed as part of a crowd without focusing on an individual person; </a:t>
            </a:r>
          </a:p>
          <a:p>
            <a:pPr lvl="1"/>
            <a:r>
              <a:rPr lang="en" dirty="0"/>
              <a:t>a tacit consent can be considered in cases where it is very clear from the way depicted persons are behaving in front of the camera that they consent to being photographed of filmed. This option is however risky and should not - under any circumstances - be applied to minors. </a:t>
            </a:r>
            <a:endParaRPr lang="en" dirty="0">
              <a:effectLst/>
            </a:endParaRPr>
          </a:p>
        </p:txBody>
      </p:sp>
    </p:spTree>
    <p:extLst>
      <p:ext uri="{BB962C8B-B14F-4D97-AF65-F5344CB8AC3E}">
        <p14:creationId xmlns:p14="http://schemas.microsoft.com/office/powerpoint/2010/main" val="2723022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00"/>
            <a:ext cx="10515600" cy="1325563"/>
          </a:xfrm>
        </p:spPr>
        <p:txBody>
          <a:bodyPr>
            <a:normAutofit/>
          </a:bodyPr>
          <a:lstStyle/>
          <a:p>
            <a:pPr algn="ctr"/>
            <a:r>
              <a:rPr lang="en-US" sz="4000" b="1" dirty="0"/>
              <a:t>How Visibility Works </a:t>
            </a:r>
            <a:br>
              <a:rPr lang="en-US" sz="4000" b="1" dirty="0"/>
            </a:br>
            <a:r>
              <a:rPr lang="en-US" sz="4000" b="1" dirty="0"/>
              <a:t>(3 main rules + </a:t>
            </a:r>
            <a:r>
              <a:rPr lang="en-US" sz="3200" b="1" dirty="0"/>
              <a:t>3 small ones</a:t>
            </a:r>
            <a:r>
              <a:rPr lang="en-US" sz="4000" b="1" dirty="0"/>
              <a:t>)</a:t>
            </a:r>
          </a:p>
        </p:txBody>
      </p:sp>
      <p:sp>
        <p:nvSpPr>
          <p:cNvPr id="3" name="Content Placeholder 2"/>
          <p:cNvSpPr>
            <a:spLocks noGrp="1"/>
          </p:cNvSpPr>
          <p:nvPr>
            <p:ph idx="1"/>
          </p:nvPr>
        </p:nvSpPr>
        <p:spPr>
          <a:xfrm>
            <a:off x="333375" y="1352550"/>
            <a:ext cx="11391900" cy="5191125"/>
          </a:xfrm>
        </p:spPr>
        <p:txBody>
          <a:bodyPr>
            <a:normAutofit/>
          </a:bodyPr>
          <a:lstStyle/>
          <a:p>
            <a:pPr marL="0" indent="0">
              <a:buNone/>
            </a:pPr>
            <a:endParaRPr lang="en-US" sz="2400" dirty="0"/>
          </a:p>
          <a:p>
            <a:r>
              <a:rPr lang="en-US" sz="2400" dirty="0"/>
              <a:t>E</a:t>
            </a:r>
            <a:r>
              <a:rPr lang="en-US" sz="2400" dirty="0" smtClean="0"/>
              <a:t>verything </a:t>
            </a:r>
            <a:r>
              <a:rPr lang="en-US" sz="2400" dirty="0"/>
              <a:t>produced under EU-funded projects in Azerbaijan project should have a visible EU logo as </a:t>
            </a:r>
            <a:r>
              <a:rPr lang="en-US" sz="2400" u="sng" dirty="0"/>
              <a:t>described in these guidelines</a:t>
            </a:r>
            <a:r>
              <a:rPr lang="en-US" sz="2400" dirty="0"/>
              <a:t>;</a:t>
            </a:r>
          </a:p>
          <a:p>
            <a:endParaRPr lang="en-US" sz="2400" dirty="0"/>
          </a:p>
          <a:p>
            <a:r>
              <a:rPr lang="en-US" sz="2400" dirty="0"/>
              <a:t>Anytime the EU logo is used, it must be </a:t>
            </a:r>
            <a:r>
              <a:rPr lang="en-US" sz="2400" b="1" dirty="0"/>
              <a:t>approved</a:t>
            </a:r>
            <a:r>
              <a:rPr lang="en-US" sz="2400" dirty="0"/>
              <a:t> by the EU project manager and the EU Coms and Visibility coordinator;</a:t>
            </a:r>
          </a:p>
          <a:p>
            <a:endParaRPr lang="en-US" sz="2400" dirty="0"/>
          </a:p>
          <a:p>
            <a:r>
              <a:rPr lang="en-US" sz="2400" dirty="0"/>
              <a:t>All materials produced by EU-funded projects (besides press releases and media advisories) with content also must contain the </a:t>
            </a:r>
            <a:r>
              <a:rPr lang="en-US" sz="2400" b="1" dirty="0"/>
              <a:t>disclaimer</a:t>
            </a:r>
            <a:r>
              <a:rPr lang="en-US" sz="2400" dirty="0"/>
              <a:t>;</a:t>
            </a:r>
          </a:p>
          <a:p>
            <a:endParaRPr lang="en-US" sz="2400" dirty="0"/>
          </a:p>
          <a:p>
            <a:r>
              <a:rPr lang="en-US" sz="2400" i="1" dirty="0"/>
              <a:t>(All EU-funded projects must have a </a:t>
            </a:r>
            <a:r>
              <a:rPr lang="en-US" sz="2400" i="1" u="sng" dirty="0"/>
              <a:t>communication and visibility plan, web presence and waivers for images/videos of people);</a:t>
            </a:r>
          </a:p>
          <a:p>
            <a:pPr marL="0" indent="0">
              <a:buNone/>
            </a:pPr>
            <a:endParaRPr lang="en-US" sz="2400" dirty="0"/>
          </a:p>
        </p:txBody>
      </p:sp>
    </p:spTree>
    <p:extLst>
      <p:ext uri="{BB962C8B-B14F-4D97-AF65-F5344CB8AC3E}">
        <p14:creationId xmlns:p14="http://schemas.microsoft.com/office/powerpoint/2010/main" val="119618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Reminder:</a:t>
            </a:r>
          </a:p>
        </p:txBody>
      </p:sp>
      <p:sp>
        <p:nvSpPr>
          <p:cNvPr id="3" name="Content Placeholder 2"/>
          <p:cNvSpPr>
            <a:spLocks noGrp="1"/>
          </p:cNvSpPr>
          <p:nvPr>
            <p:ph idx="1"/>
          </p:nvPr>
        </p:nvSpPr>
        <p:spPr/>
        <p:txBody>
          <a:bodyPr>
            <a:normAutofit/>
          </a:bodyPr>
          <a:lstStyle/>
          <a:p>
            <a:r>
              <a:rPr lang="en-US" dirty="0"/>
              <a:t>In case of questions, please contact your EU project manager</a:t>
            </a:r>
            <a:r>
              <a:rPr lang="az-Latn-AZ" dirty="0"/>
              <a:t> or EU Coms and Visibility coordinator</a:t>
            </a:r>
            <a:r>
              <a:rPr lang="en-US" dirty="0"/>
              <a:t>;</a:t>
            </a:r>
          </a:p>
          <a:p>
            <a:endParaRPr lang="en-US" dirty="0"/>
          </a:p>
          <a:p>
            <a:r>
              <a:rPr lang="en-US" dirty="0"/>
              <a:t>Templates, guidelines, Vector and jpg version of the EU logo relevant to your project can be found at </a:t>
            </a:r>
            <a:r>
              <a:rPr lang="en-US" dirty="0">
                <a:hlinkClick r:id="rId2"/>
              </a:rPr>
              <a:t>http://eu4</a:t>
            </a:r>
            <a:r>
              <a:rPr lang="az-Latn-AZ" dirty="0">
                <a:hlinkClick r:id="rId2"/>
              </a:rPr>
              <a:t>azerbaijan</a:t>
            </a:r>
            <a:r>
              <a:rPr lang="en-US" dirty="0">
                <a:hlinkClick r:id="rId2"/>
              </a:rPr>
              <a:t>.</a:t>
            </a:r>
            <a:r>
              <a:rPr lang="az-Latn-AZ" dirty="0">
                <a:hlinkClick r:id="rId2"/>
              </a:rPr>
              <a:t>com</a:t>
            </a:r>
            <a:r>
              <a:rPr lang="en-US" dirty="0">
                <a:hlinkClick r:id="rId2"/>
              </a:rPr>
              <a:t>/visibility</a:t>
            </a:r>
            <a:endParaRPr lang="en-US" dirty="0"/>
          </a:p>
          <a:p>
            <a:endParaRPr lang="en-US" dirty="0"/>
          </a:p>
          <a:p>
            <a:endParaRPr lang="en-US" dirty="0"/>
          </a:p>
        </p:txBody>
      </p:sp>
    </p:spTree>
    <p:extLst>
      <p:ext uri="{BB962C8B-B14F-4D97-AF65-F5344CB8AC3E}">
        <p14:creationId xmlns:p14="http://schemas.microsoft.com/office/powerpoint/2010/main" val="98770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Remember: </a:t>
            </a:r>
          </a:p>
        </p:txBody>
      </p:sp>
      <p:sp>
        <p:nvSpPr>
          <p:cNvPr id="3" name="Content Placeholder 2"/>
          <p:cNvSpPr>
            <a:spLocks noGrp="1"/>
          </p:cNvSpPr>
          <p:nvPr>
            <p:ph idx="1"/>
          </p:nvPr>
        </p:nvSpPr>
        <p:spPr>
          <a:xfrm>
            <a:off x="584791" y="1825625"/>
            <a:ext cx="10769009" cy="4351338"/>
          </a:xfrm>
        </p:spPr>
        <p:txBody>
          <a:bodyPr>
            <a:normAutofit/>
          </a:bodyPr>
          <a:lstStyle/>
          <a:p>
            <a:endParaRPr lang="en-GB" dirty="0"/>
          </a:p>
          <a:p>
            <a:r>
              <a:rPr lang="en-GB" dirty="0"/>
              <a:t>EU visibility is a political priority and a contractual obligation. </a:t>
            </a:r>
          </a:p>
          <a:p>
            <a:pPr marL="0" indent="0">
              <a:buNone/>
            </a:pPr>
            <a:endParaRPr lang="en-US" dirty="0"/>
          </a:p>
          <a:p>
            <a:pPr>
              <a:defRPr/>
            </a:pPr>
            <a:r>
              <a:rPr lang="en-US" dirty="0"/>
              <a:t>Non-compliance can have financial/administrative consequences.</a:t>
            </a:r>
          </a:p>
          <a:p>
            <a:pPr>
              <a:defRPr/>
            </a:pPr>
            <a:endParaRPr lang="en-US" dirty="0"/>
          </a:p>
          <a:p>
            <a:endParaRPr lang="en-US" dirty="0"/>
          </a:p>
        </p:txBody>
      </p:sp>
    </p:spTree>
    <p:extLst>
      <p:ext uri="{BB962C8B-B14F-4D97-AF65-F5344CB8AC3E}">
        <p14:creationId xmlns:p14="http://schemas.microsoft.com/office/powerpoint/2010/main" val="3214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z-Latn-AZ" b="1" dirty="0"/>
              <a:t>EUD</a:t>
            </a:r>
            <a:r>
              <a:rPr lang="en-GB" b="1" dirty="0"/>
              <a:t>IGITOOL</a:t>
            </a:r>
          </a:p>
        </p:txBody>
      </p:sp>
      <p:sp>
        <p:nvSpPr>
          <p:cNvPr id="3" name="Content Placeholder 2"/>
          <p:cNvSpPr>
            <a:spLocks noGrp="1"/>
          </p:cNvSpPr>
          <p:nvPr>
            <p:ph idx="1"/>
          </p:nvPr>
        </p:nvSpPr>
        <p:spPr/>
        <p:txBody>
          <a:bodyPr/>
          <a:lstStyle/>
          <a:p>
            <a:endParaRPr lang="en-GB" dirty="0"/>
          </a:p>
          <a:p>
            <a:r>
              <a:rPr lang="en-GB" dirty="0"/>
              <a:t>Relevant project information and all communication and visibility materials must be uploaded through the EU’s project communication database ‘EUDIGITOOL’ for the approval of the EU Delegation. </a:t>
            </a:r>
          </a:p>
          <a:p>
            <a:r>
              <a:rPr lang="en-GB" dirty="0"/>
              <a:t>All visibility and communication material must be kept up to date throughout the life time of the project. </a:t>
            </a:r>
          </a:p>
          <a:p>
            <a:r>
              <a:rPr lang="en-GB" dirty="0"/>
              <a:t>The use of the ‘EUDIGITOOL’ approval system is a mandatory requirement. </a:t>
            </a:r>
            <a:endParaRPr lang="en-GB" b="1" dirty="0"/>
          </a:p>
          <a:p>
            <a:endParaRPr lang="en-GB" dirty="0"/>
          </a:p>
        </p:txBody>
      </p:sp>
    </p:spTree>
    <p:extLst>
      <p:ext uri="{BB962C8B-B14F-4D97-AF65-F5344CB8AC3E}">
        <p14:creationId xmlns:p14="http://schemas.microsoft.com/office/powerpoint/2010/main" val="151939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Visibility Guidelines</a:t>
            </a:r>
            <a:r>
              <a:rPr lang="en-US" sz="4000" b="1" baseline="0" dirty="0"/>
              <a:t> for </a:t>
            </a:r>
            <a:r>
              <a:rPr lang="en-US" sz="4000" b="1" dirty="0"/>
              <a:t>Azerbaijan</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Project Communication and Visibility Strategy</a:t>
            </a:r>
          </a:p>
          <a:p>
            <a:pPr marL="457200" indent="-457200">
              <a:buFont typeface="+mj-lt"/>
              <a:buAutoNum type="arabicPeriod"/>
            </a:pPr>
            <a:r>
              <a:rPr lang="en-US" dirty="0"/>
              <a:t>EU Visual Identity/Logo Use</a:t>
            </a:r>
          </a:p>
          <a:p>
            <a:pPr marL="457200" indent="-457200">
              <a:buFont typeface="+mj-lt"/>
              <a:buAutoNum type="arabicPeriod"/>
            </a:pPr>
            <a:r>
              <a:rPr lang="en-US" dirty="0"/>
              <a:t>EU Disclaimer Use</a:t>
            </a:r>
          </a:p>
          <a:p>
            <a:pPr marL="457200" indent="-457200">
              <a:buFont typeface="+mj-lt"/>
              <a:buAutoNum type="arabicPeriod"/>
            </a:pPr>
            <a:r>
              <a:rPr lang="en-US" baseline="0" dirty="0"/>
              <a:t>E</a:t>
            </a:r>
            <a:r>
              <a:rPr lang="en-US" dirty="0"/>
              <a:t>U Event Requirements</a:t>
            </a:r>
          </a:p>
          <a:p>
            <a:pPr marL="457200" indent="-457200">
              <a:buFont typeface="+mj-lt"/>
              <a:buAutoNum type="arabicPeriod"/>
            </a:pPr>
            <a:r>
              <a:rPr lang="en-US" dirty="0"/>
              <a:t>Web Presence</a:t>
            </a:r>
          </a:p>
          <a:p>
            <a:pPr marL="457200" indent="-457200">
              <a:buFont typeface="+mj-lt"/>
              <a:buAutoNum type="arabicPeriod"/>
            </a:pPr>
            <a:r>
              <a:rPr lang="en-US" baseline="0" dirty="0"/>
              <a:t>Subcontr</a:t>
            </a:r>
            <a:r>
              <a:rPr lang="en-US" dirty="0"/>
              <a:t>actors</a:t>
            </a:r>
          </a:p>
          <a:p>
            <a:pPr marL="457200" indent="-457200">
              <a:buFont typeface="+mj-lt"/>
              <a:buAutoNum type="arabicPeriod"/>
            </a:pPr>
            <a:r>
              <a:rPr lang="en-US" dirty="0"/>
              <a:t>Copyright issues</a:t>
            </a:r>
          </a:p>
          <a:p>
            <a:pPr marL="457200" indent="-457200">
              <a:buFont typeface="+mj-lt"/>
              <a:buAutoNum type="arabicPeriod"/>
            </a:pPr>
            <a:r>
              <a:rPr lang="en-US" dirty="0"/>
              <a:t>More information</a:t>
            </a:r>
          </a:p>
        </p:txBody>
      </p:sp>
    </p:spTree>
    <p:extLst>
      <p:ext uri="{BB962C8B-B14F-4D97-AF65-F5344CB8AC3E}">
        <p14:creationId xmlns:p14="http://schemas.microsoft.com/office/powerpoint/2010/main" val="171506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1.</a:t>
            </a:r>
            <a:r>
              <a:rPr lang="en-US" sz="4000" b="1" baseline="0" dirty="0"/>
              <a:t>  Project Communication and Visibility Plan</a:t>
            </a:r>
            <a:endParaRPr lang="en-US" sz="4000" b="1" dirty="0"/>
          </a:p>
        </p:txBody>
      </p:sp>
      <p:sp>
        <p:nvSpPr>
          <p:cNvPr id="3" name="Content Placeholder 2"/>
          <p:cNvSpPr>
            <a:spLocks noGrp="1"/>
          </p:cNvSpPr>
          <p:nvPr>
            <p:ph idx="1"/>
          </p:nvPr>
        </p:nvSpPr>
        <p:spPr>
          <a:xfrm>
            <a:off x="495300" y="1504950"/>
            <a:ext cx="11372850" cy="5087235"/>
          </a:xfrm>
        </p:spPr>
        <p:txBody>
          <a:bodyPr>
            <a:normAutofit/>
          </a:bodyPr>
          <a:lstStyle/>
          <a:p>
            <a:r>
              <a:rPr lang="en-GB" sz="2800" kern="1200" dirty="0">
                <a:solidFill>
                  <a:schemeClr val="tx1"/>
                </a:solidFill>
                <a:effectLst/>
                <a:latin typeface="+mn-lt"/>
                <a:ea typeface="+mn-ea"/>
                <a:cs typeface="+mn-cs"/>
              </a:rPr>
              <a:t>Each project must have an </a:t>
            </a:r>
            <a:r>
              <a:rPr lang="en-GB" sz="2800" u="sng" kern="1200" dirty="0">
                <a:solidFill>
                  <a:schemeClr val="tx1"/>
                </a:solidFill>
                <a:effectLst/>
                <a:latin typeface="+mn-lt"/>
                <a:ea typeface="+mn-ea"/>
                <a:cs typeface="+mn-cs"/>
              </a:rPr>
              <a:t>EU Delegation approved communication and visibility plan (CVP)</a:t>
            </a:r>
            <a:r>
              <a:rPr lang="en-GB" u="sng" dirty="0"/>
              <a:t>;</a:t>
            </a:r>
            <a:endParaRPr lang="en-GB" sz="2800" kern="1200" dirty="0">
              <a:solidFill>
                <a:schemeClr val="tx1"/>
              </a:solidFill>
              <a:effectLst/>
              <a:latin typeface="+mn-lt"/>
              <a:ea typeface="+mn-ea"/>
              <a:cs typeface="+mn-cs"/>
            </a:endParaRPr>
          </a:p>
          <a:p>
            <a:endParaRPr lang="en-US" dirty="0">
              <a:effectLst/>
            </a:endParaRPr>
          </a:p>
          <a:p>
            <a:r>
              <a:rPr lang="en-US" dirty="0"/>
              <a:t>The CVP must: </a:t>
            </a:r>
          </a:p>
          <a:p>
            <a:pPr lvl="1"/>
            <a:r>
              <a:rPr lang="en-US" dirty="0"/>
              <a:t>Include </a:t>
            </a:r>
            <a:r>
              <a:rPr lang="en-US" u="sng" dirty="0"/>
              <a:t>all</a:t>
            </a:r>
            <a:r>
              <a:rPr lang="en-US" dirty="0"/>
              <a:t> communication and visibility actions planned by the project;</a:t>
            </a:r>
          </a:p>
          <a:p>
            <a:pPr lvl="1"/>
            <a:r>
              <a:rPr lang="en-US" dirty="0"/>
              <a:t>Events, success stories, plaques;</a:t>
            </a:r>
          </a:p>
          <a:p>
            <a:pPr lvl="1"/>
            <a:r>
              <a:rPr lang="en-US" dirty="0"/>
              <a:t>Include an indicative time plan and itemized budget;</a:t>
            </a:r>
          </a:p>
          <a:p>
            <a:pPr lvl="1"/>
            <a:r>
              <a:rPr lang="en-US" dirty="0"/>
              <a:t>be approved together with inception report.</a:t>
            </a:r>
          </a:p>
          <a:p>
            <a:pPr lvl="1"/>
            <a:endParaRPr lang="en-US" dirty="0"/>
          </a:p>
          <a:p>
            <a:r>
              <a:rPr lang="en-GB" dirty="0"/>
              <a:t>A template is attached in Annex 2, we strongly advise to use it;</a:t>
            </a:r>
            <a:endParaRPr lang="en-US" dirty="0"/>
          </a:p>
          <a:p>
            <a:endParaRPr lang="en-US" dirty="0"/>
          </a:p>
        </p:txBody>
      </p:sp>
    </p:spTree>
    <p:extLst>
      <p:ext uri="{BB962C8B-B14F-4D97-AF65-F5344CB8AC3E}">
        <p14:creationId xmlns:p14="http://schemas.microsoft.com/office/powerpoint/2010/main" val="20296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2.  EU Logo</a:t>
            </a:r>
          </a:p>
        </p:txBody>
      </p:sp>
      <p:sp>
        <p:nvSpPr>
          <p:cNvPr id="3" name="Content Placeholder 2"/>
          <p:cNvSpPr>
            <a:spLocks noGrp="1"/>
          </p:cNvSpPr>
          <p:nvPr>
            <p:ph idx="1"/>
          </p:nvPr>
        </p:nvSpPr>
        <p:spPr/>
        <p:txBody>
          <a:bodyPr>
            <a:normAutofit fontScale="92500" lnSpcReduction="10000"/>
          </a:bodyPr>
          <a:lstStyle/>
          <a:p>
            <a:r>
              <a:rPr lang="en-US" dirty="0"/>
              <a:t>Unless specified by the Project Manager, for all EU project visibility, one of the following two logo variants will be used:</a:t>
            </a:r>
          </a:p>
          <a:p>
            <a:endParaRPr lang="en-US" dirty="0"/>
          </a:p>
          <a:p>
            <a:endParaRPr lang="en-US" dirty="0"/>
          </a:p>
          <a:p>
            <a:endParaRPr lang="en-US" dirty="0"/>
          </a:p>
          <a:p>
            <a:endParaRPr lang="en-US" dirty="0"/>
          </a:p>
          <a:p>
            <a:endParaRPr lang="en-US" dirty="0"/>
          </a:p>
          <a:p>
            <a:endParaRPr lang="en-US" dirty="0"/>
          </a:p>
          <a:p>
            <a:r>
              <a:rPr lang="en-US" dirty="0"/>
              <a:t>Please note that EU logo should always be on a white background or with a white border around the rectangle.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398" y="2505740"/>
            <a:ext cx="4006159" cy="250440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844" y="2943225"/>
            <a:ext cx="6038394" cy="1266826"/>
          </a:xfrm>
          <a:prstGeom prst="rect">
            <a:avLst/>
          </a:prstGeom>
        </p:spPr>
      </p:pic>
    </p:spTree>
    <p:extLst>
      <p:ext uri="{BB962C8B-B14F-4D97-AF65-F5344CB8AC3E}">
        <p14:creationId xmlns:p14="http://schemas.microsoft.com/office/powerpoint/2010/main" val="31155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2a. EU4G Programme logos</a:t>
            </a:r>
          </a:p>
        </p:txBody>
      </p:sp>
      <p:sp>
        <p:nvSpPr>
          <p:cNvPr id="3" name="Content Placeholder 2"/>
          <p:cNvSpPr>
            <a:spLocks noGrp="1"/>
          </p:cNvSpPr>
          <p:nvPr>
            <p:ph idx="1"/>
          </p:nvPr>
        </p:nvSpPr>
        <p:spPr/>
        <p:txBody>
          <a:bodyPr/>
          <a:lstStyle/>
          <a:p>
            <a:r>
              <a:rPr lang="en-GB" dirty="0"/>
              <a:t>Some projects are part of larger programmes, such as </a:t>
            </a:r>
            <a:r>
              <a:rPr lang="en-GB" dirty="0" smtClean="0"/>
              <a:t>EU4Lankaran</a:t>
            </a:r>
            <a:r>
              <a:rPr lang="en-GB" dirty="0"/>
              <a:t>. These programmes have special logos, please contact your project manager for more information.</a:t>
            </a:r>
          </a:p>
          <a:p>
            <a:endParaRPr lang="en-GB" dirty="0"/>
          </a:p>
          <a:p>
            <a:r>
              <a:rPr lang="en-GB" dirty="0"/>
              <a:t>For Twinning, please include the Twinning logo and EU logo among partner logos</a:t>
            </a:r>
          </a:p>
          <a:p>
            <a:endParaRPr lang="en-GB" dirty="0"/>
          </a:p>
        </p:txBody>
      </p:sp>
      <p:pic>
        <p:nvPicPr>
          <p:cNvPr id="5" name="Picture 4">
            <a:extLst>
              <a:ext uri="{FF2B5EF4-FFF2-40B4-BE49-F238E27FC236}">
                <a16:creationId xmlns:a16="http://schemas.microsoft.com/office/drawing/2014/main" id="{1C129E89-F1FD-984F-B409-3C3BE603B404}"/>
              </a:ext>
            </a:extLst>
          </p:cNvPr>
          <p:cNvPicPr>
            <a:picLocks noChangeAspect="1"/>
          </p:cNvPicPr>
          <p:nvPr/>
        </p:nvPicPr>
        <p:blipFill>
          <a:blip r:embed="rId2"/>
          <a:stretch>
            <a:fillRect/>
          </a:stretch>
        </p:blipFill>
        <p:spPr>
          <a:xfrm>
            <a:off x="5212080" y="4409123"/>
            <a:ext cx="1463040" cy="1463040"/>
          </a:xfrm>
          <a:prstGeom prst="rect">
            <a:avLst/>
          </a:prstGeom>
        </p:spPr>
      </p:pic>
    </p:spTree>
    <p:extLst>
      <p:ext uri="{BB962C8B-B14F-4D97-AF65-F5344CB8AC3E}">
        <p14:creationId xmlns:p14="http://schemas.microsoft.com/office/powerpoint/2010/main" val="2018469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9669</TotalTime>
  <Words>2492</Words>
  <Application>Microsoft Office PowerPoint</Application>
  <PresentationFormat>Широкоэкранный</PresentationFormat>
  <Paragraphs>226</Paragraphs>
  <Slides>30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Calibri</vt:lpstr>
      <vt:lpstr>Calibri Light</vt:lpstr>
      <vt:lpstr>Mangal</vt:lpstr>
      <vt:lpstr>Times New Roman</vt:lpstr>
      <vt:lpstr>Office Theme</vt:lpstr>
      <vt:lpstr>Supplementary Guidelines for EU Visibility in Azerbaijan </vt:lpstr>
      <vt:lpstr>Visibility Requirements for EU-funded Projects</vt:lpstr>
      <vt:lpstr>How Visibility Works  (3 main rules + 3 small ones)</vt:lpstr>
      <vt:lpstr>Remember: </vt:lpstr>
      <vt:lpstr>EUDIGITOOL</vt:lpstr>
      <vt:lpstr>Visibility Guidelines for Azerbaijan</vt:lpstr>
      <vt:lpstr>1.  Project Communication and Visibility Plan</vt:lpstr>
      <vt:lpstr>2.  EU Logo</vt:lpstr>
      <vt:lpstr>2a. EU4G Programme logos</vt:lpstr>
      <vt:lpstr>Recommendations: Project Title and Logos</vt:lpstr>
      <vt:lpstr>2b. EU Logo general rules</vt:lpstr>
      <vt:lpstr>Reference table for use of EU logo use</vt:lpstr>
      <vt:lpstr>2c. Project Banners</vt:lpstr>
      <vt:lpstr>2d. Promotional Items</vt:lpstr>
      <vt:lpstr>2e. Exception: Project Communication</vt:lpstr>
      <vt:lpstr>3. Content Disclaimer</vt:lpstr>
      <vt:lpstr>4. Project Events: Requirements</vt:lpstr>
      <vt:lpstr>4a. Project Events: Invitations</vt:lpstr>
      <vt:lpstr>Recommendations: Project Events</vt:lpstr>
      <vt:lpstr>5.  Press Releases</vt:lpstr>
      <vt:lpstr>5a. Press Releases vs Media Advisory</vt:lpstr>
      <vt:lpstr>5b. Press Releases – still relevant?</vt:lpstr>
      <vt:lpstr>5c. Press Releases and Media Advisories: Obligations </vt:lpstr>
      <vt:lpstr>6.  Web Presence</vt:lpstr>
      <vt:lpstr>6a. Web presence: Links and Hashtags</vt:lpstr>
      <vt:lpstr>7 .Subcontractors</vt:lpstr>
      <vt:lpstr>8. Copyright</vt:lpstr>
      <vt:lpstr>8a. Copyright - Images</vt:lpstr>
      <vt:lpstr>8b. Copyright – image exceptions</vt:lpstr>
      <vt:lpstr>Reminder:</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Mikolaj Bekasiak</dc:creator>
  <cp:lastModifiedBy>Aydan</cp:lastModifiedBy>
  <cp:revision>199</cp:revision>
  <cp:lastPrinted>2018-02-12T14:31:52Z</cp:lastPrinted>
  <dcterms:created xsi:type="dcterms:W3CDTF">2016-11-15T17:15:40Z</dcterms:created>
  <dcterms:modified xsi:type="dcterms:W3CDTF">2022-12-14T13:20:47Z</dcterms:modified>
</cp:coreProperties>
</file>